
<file path=[Content_Types].xml><?xml version="1.0" encoding="utf-8"?>
<Types xmlns="http://schemas.openxmlformats.org/package/2006/content-types">
  <Default Extension="bin" ContentType="application/vnd.openxmlformats-officedocument.oleObject"/>
  <Default Extension="doc" ContentType="application/msword"/>
  <Default Extension="docx" ContentType="application/vnd.openxmlformats-officedocument.wordprocessingml.documen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3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1209" r:id="rId3"/>
    <p:sldId id="447" r:id="rId4"/>
    <p:sldId id="1190" r:id="rId5"/>
    <p:sldId id="1191" r:id="rId6"/>
    <p:sldId id="1192" r:id="rId7"/>
    <p:sldId id="448" r:id="rId8"/>
    <p:sldId id="449" r:id="rId9"/>
    <p:sldId id="450" r:id="rId10"/>
    <p:sldId id="451" r:id="rId11"/>
    <p:sldId id="452" r:id="rId12"/>
    <p:sldId id="453" r:id="rId13"/>
    <p:sldId id="265" r:id="rId14"/>
    <p:sldId id="266" r:id="rId15"/>
    <p:sldId id="268" r:id="rId16"/>
    <p:sldId id="454" r:id="rId17"/>
    <p:sldId id="455" r:id="rId18"/>
    <p:sldId id="270" r:id="rId19"/>
    <p:sldId id="1208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1185" r:id="rId29"/>
    <p:sldId id="407" r:id="rId30"/>
    <p:sldId id="1186" r:id="rId31"/>
    <p:sldId id="408" r:id="rId32"/>
    <p:sldId id="409" r:id="rId33"/>
    <p:sldId id="410" r:id="rId34"/>
    <p:sldId id="411" r:id="rId35"/>
    <p:sldId id="412" r:id="rId36"/>
    <p:sldId id="464" r:id="rId37"/>
    <p:sldId id="465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1207" r:id="rId51"/>
    <p:sldId id="466" r:id="rId52"/>
    <p:sldId id="467" r:id="rId53"/>
    <p:sldId id="468" r:id="rId54"/>
    <p:sldId id="1187" r:id="rId55"/>
    <p:sldId id="469" r:id="rId56"/>
    <p:sldId id="470" r:id="rId57"/>
    <p:sldId id="471" r:id="rId58"/>
    <p:sldId id="472" r:id="rId59"/>
    <p:sldId id="487" r:id="rId60"/>
    <p:sldId id="488" r:id="rId61"/>
    <p:sldId id="489" r:id="rId62"/>
    <p:sldId id="433" r:id="rId63"/>
    <p:sldId id="434" r:id="rId64"/>
    <p:sldId id="1189" r:id="rId65"/>
    <p:sldId id="1206" r:id="rId66"/>
    <p:sldId id="435" r:id="rId67"/>
    <p:sldId id="1188" r:id="rId68"/>
    <p:sldId id="436" r:id="rId69"/>
    <p:sldId id="437" r:id="rId70"/>
    <p:sldId id="1181" r:id="rId71"/>
    <p:sldId id="473" r:id="rId72"/>
    <p:sldId id="474" r:id="rId73"/>
    <p:sldId id="475" r:id="rId74"/>
    <p:sldId id="476" r:id="rId75"/>
    <p:sldId id="1197" r:id="rId76"/>
    <p:sldId id="477" r:id="rId77"/>
    <p:sldId id="442" r:id="rId78"/>
    <p:sldId id="443" r:id="rId79"/>
    <p:sldId id="444" r:id="rId80"/>
    <p:sldId id="1182" r:id="rId81"/>
    <p:sldId id="445" r:id="rId82"/>
    <p:sldId id="446" r:id="rId83"/>
    <p:sldId id="479" r:id="rId84"/>
    <p:sldId id="480" r:id="rId85"/>
    <p:sldId id="323" r:id="rId86"/>
    <p:sldId id="486" r:id="rId87"/>
    <p:sldId id="482" r:id="rId88"/>
    <p:sldId id="484" r:id="rId89"/>
    <p:sldId id="1198" r:id="rId90"/>
    <p:sldId id="1199" r:id="rId91"/>
    <p:sldId id="1200" r:id="rId92"/>
    <p:sldId id="1201" r:id="rId93"/>
    <p:sldId id="1202" r:id="rId94"/>
    <p:sldId id="1203" r:id="rId95"/>
    <p:sldId id="1204" r:id="rId96"/>
    <p:sldId id="1205" r:id="rId97"/>
    <p:sldId id="403" r:id="rId98"/>
    <p:sldId id="478" r:id="rId9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5070" autoAdjust="0"/>
  </p:normalViewPr>
  <p:slideViewPr>
    <p:cSldViewPr snapToGrid="0" snapToObjects="1">
      <p:cViewPr varScale="1">
        <p:scale>
          <a:sx n="113" d="100"/>
          <a:sy n="113" d="100"/>
        </p:scale>
        <p:origin x="400" y="168"/>
      </p:cViewPr>
      <p:guideLst>
        <p:guide orient="horz" pos="2183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A8BA1-138F-41BB-8D23-6161887B45D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DC25E7-C148-43BC-B198-DCC308B7D8E4}">
      <dgm:prSet custT="1"/>
      <dgm:spPr/>
      <dgm:t>
        <a:bodyPr/>
        <a:lstStyle/>
        <a:p>
          <a:r>
            <a:rPr lang="zh-CN" sz="2000"/>
            <a:t>流网络</a:t>
          </a:r>
          <a:endParaRPr lang="en-US" sz="2000"/>
        </a:p>
      </dgm:t>
    </dgm:pt>
    <dgm:pt modelId="{E9F6A87D-EAE1-496E-90C5-94D76A26E1A0}" type="parTrans" cxnId="{40836DE9-9379-4E03-9A2B-0A4E759DFA3E}">
      <dgm:prSet/>
      <dgm:spPr/>
      <dgm:t>
        <a:bodyPr/>
        <a:lstStyle/>
        <a:p>
          <a:endParaRPr lang="en-US" sz="2000"/>
        </a:p>
      </dgm:t>
    </dgm:pt>
    <dgm:pt modelId="{C5F6E1ED-AC92-44F7-A3A8-1B6ED87DF57E}" type="sibTrans" cxnId="{40836DE9-9379-4E03-9A2B-0A4E759DFA3E}">
      <dgm:prSet/>
      <dgm:spPr/>
      <dgm:t>
        <a:bodyPr/>
        <a:lstStyle/>
        <a:p>
          <a:endParaRPr lang="en-US" sz="2000"/>
        </a:p>
      </dgm:t>
    </dgm:pt>
    <dgm:pt modelId="{779370D5-CEC0-4B9B-91B9-2D4658D7E886}">
      <dgm:prSet custT="1"/>
      <dgm:spPr/>
      <dgm:t>
        <a:bodyPr/>
        <a:lstStyle/>
        <a:p>
          <a:r>
            <a:rPr lang="zh-CN" sz="2000"/>
            <a:t>基本概念：流，最大流，割</a:t>
          </a:r>
          <a:endParaRPr lang="en-US" sz="2000"/>
        </a:p>
      </dgm:t>
    </dgm:pt>
    <dgm:pt modelId="{A01EC990-F312-4728-AA66-0558D43BFAF2}" type="parTrans" cxnId="{485BD864-89FC-4CD4-A8EC-05D5D8570355}">
      <dgm:prSet/>
      <dgm:spPr/>
      <dgm:t>
        <a:bodyPr/>
        <a:lstStyle/>
        <a:p>
          <a:endParaRPr lang="en-US" sz="2000"/>
        </a:p>
      </dgm:t>
    </dgm:pt>
    <dgm:pt modelId="{490431A6-7BA8-44F1-A61D-240159C30858}" type="sibTrans" cxnId="{485BD864-89FC-4CD4-A8EC-05D5D8570355}">
      <dgm:prSet/>
      <dgm:spPr/>
      <dgm:t>
        <a:bodyPr/>
        <a:lstStyle/>
        <a:p>
          <a:endParaRPr lang="en-US" sz="2000"/>
        </a:p>
      </dgm:t>
    </dgm:pt>
    <dgm:pt modelId="{4618C007-D795-4730-B470-B46B08688DA2}">
      <dgm:prSet custT="1"/>
      <dgm:spPr/>
      <dgm:t>
        <a:bodyPr/>
        <a:lstStyle/>
        <a:p>
          <a:r>
            <a:rPr lang="en-US" sz="2000"/>
            <a:t>Ford-Fulkerson</a:t>
          </a:r>
          <a:r>
            <a:rPr lang="zh-CN" sz="2000"/>
            <a:t>算法</a:t>
          </a:r>
          <a:endParaRPr lang="en-US" sz="2000"/>
        </a:p>
      </dgm:t>
    </dgm:pt>
    <dgm:pt modelId="{0D7807B7-0D92-4BF2-952A-94F260CC0D96}" type="parTrans" cxnId="{483F47BC-754E-4BD5-981C-6144846B2FD2}">
      <dgm:prSet/>
      <dgm:spPr/>
      <dgm:t>
        <a:bodyPr/>
        <a:lstStyle/>
        <a:p>
          <a:endParaRPr lang="en-US" sz="2000"/>
        </a:p>
      </dgm:t>
    </dgm:pt>
    <dgm:pt modelId="{FD210294-9C04-4B11-AB13-0F007CA01D51}" type="sibTrans" cxnId="{483F47BC-754E-4BD5-981C-6144846B2FD2}">
      <dgm:prSet/>
      <dgm:spPr/>
      <dgm:t>
        <a:bodyPr/>
        <a:lstStyle/>
        <a:p>
          <a:endParaRPr lang="en-US" sz="2000"/>
        </a:p>
      </dgm:t>
    </dgm:pt>
    <dgm:pt modelId="{00D6FFBE-0D6B-46B6-9121-95BCDFD884C7}">
      <dgm:prSet custT="1"/>
      <dgm:spPr/>
      <dgm:t>
        <a:bodyPr/>
        <a:lstStyle/>
        <a:p>
          <a:r>
            <a:rPr lang="zh-CN" sz="2000" dirty="0"/>
            <a:t>剩余网络</a:t>
          </a:r>
          <a:endParaRPr lang="en-US" sz="2000" dirty="0"/>
        </a:p>
      </dgm:t>
    </dgm:pt>
    <dgm:pt modelId="{6E21393E-247A-47D8-A24D-279BA3074894}" type="parTrans" cxnId="{8395FAC6-FE70-460C-9219-9C4ED083B76E}">
      <dgm:prSet/>
      <dgm:spPr/>
      <dgm:t>
        <a:bodyPr/>
        <a:lstStyle/>
        <a:p>
          <a:endParaRPr lang="en-US" sz="2000"/>
        </a:p>
      </dgm:t>
    </dgm:pt>
    <dgm:pt modelId="{F0779FF3-DFBD-42BE-AE9F-0ED34875AFA6}" type="sibTrans" cxnId="{8395FAC6-FE70-460C-9219-9C4ED083B76E}">
      <dgm:prSet/>
      <dgm:spPr/>
      <dgm:t>
        <a:bodyPr/>
        <a:lstStyle/>
        <a:p>
          <a:endParaRPr lang="en-US" sz="2000"/>
        </a:p>
      </dgm:t>
    </dgm:pt>
    <dgm:pt modelId="{829C3D77-3692-4CCF-8E4B-07C03CF489AC}">
      <dgm:prSet custT="1"/>
      <dgm:spPr/>
      <dgm:t>
        <a:bodyPr/>
        <a:lstStyle/>
        <a:p>
          <a:r>
            <a:rPr lang="zh-CN" sz="2000"/>
            <a:t>增广路径</a:t>
          </a:r>
          <a:endParaRPr lang="en-US" sz="2000"/>
        </a:p>
      </dgm:t>
    </dgm:pt>
    <dgm:pt modelId="{B8F114E1-87BF-472C-8615-C50C3B78E4EA}" type="parTrans" cxnId="{10DA53BF-D285-4F72-A140-9F8D2C7A512A}">
      <dgm:prSet/>
      <dgm:spPr/>
      <dgm:t>
        <a:bodyPr/>
        <a:lstStyle/>
        <a:p>
          <a:endParaRPr lang="en-US" sz="2000"/>
        </a:p>
      </dgm:t>
    </dgm:pt>
    <dgm:pt modelId="{FFDDF496-3CA0-4D60-8C6B-AAD0645E97F5}" type="sibTrans" cxnId="{10DA53BF-D285-4F72-A140-9F8D2C7A512A}">
      <dgm:prSet/>
      <dgm:spPr/>
      <dgm:t>
        <a:bodyPr/>
        <a:lstStyle/>
        <a:p>
          <a:endParaRPr lang="en-US" sz="2000"/>
        </a:p>
      </dgm:t>
    </dgm:pt>
    <dgm:pt modelId="{9DC90D6D-7655-438C-9592-9074A06DF1EF}">
      <dgm:prSet custT="1"/>
      <dgm:spPr/>
      <dgm:t>
        <a:bodyPr/>
        <a:lstStyle/>
        <a:p>
          <a:r>
            <a:rPr lang="zh-CN" sz="2000" dirty="0"/>
            <a:t>流网络的割</a:t>
          </a:r>
          <a:endParaRPr lang="en-US" sz="2000" dirty="0"/>
        </a:p>
      </dgm:t>
    </dgm:pt>
    <dgm:pt modelId="{FA586CB4-AAC5-4C39-B843-9C7FEF426C51}" type="parTrans" cxnId="{EA051B04-2321-4D19-9805-8A8E998571FA}">
      <dgm:prSet/>
      <dgm:spPr/>
      <dgm:t>
        <a:bodyPr/>
        <a:lstStyle/>
        <a:p>
          <a:endParaRPr lang="en-US" sz="2000"/>
        </a:p>
      </dgm:t>
    </dgm:pt>
    <dgm:pt modelId="{20D0E26C-7585-4697-BE0F-0B4033F541F5}" type="sibTrans" cxnId="{EA051B04-2321-4D19-9805-8A8E998571FA}">
      <dgm:prSet/>
      <dgm:spPr/>
      <dgm:t>
        <a:bodyPr/>
        <a:lstStyle/>
        <a:p>
          <a:endParaRPr lang="en-US" sz="2000"/>
        </a:p>
      </dgm:t>
    </dgm:pt>
    <dgm:pt modelId="{E1966750-F290-41D1-B653-29FA4465EF32}">
      <dgm:prSet custT="1"/>
      <dgm:spPr/>
      <dgm:t>
        <a:bodyPr/>
        <a:lstStyle/>
        <a:p>
          <a:r>
            <a:rPr lang="zh-CN" sz="2000" dirty="0"/>
            <a:t>最大二分匹配</a:t>
          </a:r>
          <a:endParaRPr lang="en-US" sz="2000" dirty="0"/>
        </a:p>
      </dgm:t>
    </dgm:pt>
    <dgm:pt modelId="{C268E205-8775-4D2E-8116-A4452DD44384}" type="parTrans" cxnId="{B66D651C-1047-4F84-8425-31DC8D0BB5B7}">
      <dgm:prSet/>
      <dgm:spPr/>
      <dgm:t>
        <a:bodyPr/>
        <a:lstStyle/>
        <a:p>
          <a:endParaRPr lang="en-US" sz="2000"/>
        </a:p>
      </dgm:t>
    </dgm:pt>
    <dgm:pt modelId="{CB0BD3D8-57C4-4FA0-BFA0-6CD83A40BA45}" type="sibTrans" cxnId="{B66D651C-1047-4F84-8425-31DC8D0BB5B7}">
      <dgm:prSet/>
      <dgm:spPr/>
      <dgm:t>
        <a:bodyPr/>
        <a:lstStyle/>
        <a:p>
          <a:endParaRPr lang="en-US" sz="2000"/>
        </a:p>
      </dgm:t>
    </dgm:pt>
    <dgm:pt modelId="{47973655-8AE0-9B42-A54F-BBB8BC269214}">
      <dgm:prSet custT="1"/>
      <dgm:spPr/>
      <dgm:t>
        <a:bodyPr/>
        <a:lstStyle/>
        <a:p>
          <a:r>
            <a:rPr lang="en-US" altLang="zh-CN" sz="2000" dirty="0">
              <a:solidFill>
                <a:schemeClr val="bg1"/>
              </a:solidFill>
            </a:rPr>
            <a:t>Edmonds-Karp</a:t>
          </a:r>
          <a:r>
            <a:rPr lang="zh-CN" altLang="en-US" sz="2000" dirty="0">
              <a:solidFill>
                <a:schemeClr val="bg1"/>
              </a:solidFill>
            </a:rPr>
            <a:t>算法</a:t>
          </a:r>
          <a:endParaRPr lang="en-US" sz="2000" dirty="0">
            <a:solidFill>
              <a:schemeClr val="bg1"/>
            </a:solidFill>
          </a:endParaRPr>
        </a:p>
      </dgm:t>
    </dgm:pt>
    <dgm:pt modelId="{EE7E4897-697A-074A-8D56-22609C653170}" type="parTrans" cxnId="{05143FFE-D150-B248-A088-30819006877A}">
      <dgm:prSet/>
      <dgm:spPr/>
      <dgm:t>
        <a:bodyPr/>
        <a:lstStyle/>
        <a:p>
          <a:endParaRPr lang="zh-CN" altLang="en-US" sz="2000"/>
        </a:p>
      </dgm:t>
    </dgm:pt>
    <dgm:pt modelId="{06F05B1F-002D-6D44-86EF-CA354B036EE4}" type="sibTrans" cxnId="{05143FFE-D150-B248-A088-30819006877A}">
      <dgm:prSet/>
      <dgm:spPr/>
      <dgm:t>
        <a:bodyPr/>
        <a:lstStyle/>
        <a:p>
          <a:endParaRPr lang="zh-CN" altLang="en-US" sz="2000"/>
        </a:p>
      </dgm:t>
    </dgm:pt>
    <dgm:pt modelId="{B7D20505-2988-A64E-ABFC-A337A50B8515}">
      <dgm:prSet custT="1"/>
      <dgm:spPr/>
      <dgm:t>
        <a:bodyPr/>
        <a:lstStyle/>
        <a:p>
          <a:r>
            <a:rPr lang="en-US" sz="2000" dirty="0" err="1"/>
            <a:t>基于最大流的最密子图查找</a:t>
          </a:r>
          <a:endParaRPr lang="en-US" sz="2000" dirty="0"/>
        </a:p>
      </dgm:t>
    </dgm:pt>
    <dgm:pt modelId="{6986C275-428F-3E4E-BDDF-69F91050C4E0}" type="parTrans" cxnId="{8C9F3342-887B-A04D-83CD-9DB0DA58B691}">
      <dgm:prSet/>
      <dgm:spPr/>
      <dgm:t>
        <a:bodyPr/>
        <a:lstStyle/>
        <a:p>
          <a:endParaRPr lang="zh-CN" altLang="en-US" sz="2000"/>
        </a:p>
      </dgm:t>
    </dgm:pt>
    <dgm:pt modelId="{9C02872D-B4BF-5544-AA39-833C4F5D9BBD}" type="sibTrans" cxnId="{8C9F3342-887B-A04D-83CD-9DB0DA58B691}">
      <dgm:prSet/>
      <dgm:spPr/>
      <dgm:t>
        <a:bodyPr/>
        <a:lstStyle/>
        <a:p>
          <a:endParaRPr lang="zh-CN" altLang="en-US" sz="2000"/>
        </a:p>
      </dgm:t>
    </dgm:pt>
    <dgm:pt modelId="{A56E0AD6-1539-6646-B051-1E970E091E8B}" type="pres">
      <dgm:prSet presAssocID="{234A8BA1-138F-41BB-8D23-6161887B45D0}" presName="linear" presStyleCnt="0">
        <dgm:presLayoutVars>
          <dgm:dir/>
          <dgm:animLvl val="lvl"/>
          <dgm:resizeHandles val="exact"/>
        </dgm:presLayoutVars>
      </dgm:prSet>
      <dgm:spPr/>
    </dgm:pt>
    <dgm:pt modelId="{F6272F39-F7ED-9D47-873E-ABFF16E4452B}" type="pres">
      <dgm:prSet presAssocID="{A6DC25E7-C148-43BC-B198-DCC308B7D8E4}" presName="parentLin" presStyleCnt="0"/>
      <dgm:spPr/>
    </dgm:pt>
    <dgm:pt modelId="{6C556D7B-924E-D749-BB37-47E4A9B7C636}" type="pres">
      <dgm:prSet presAssocID="{A6DC25E7-C148-43BC-B198-DCC308B7D8E4}" presName="parentLeftMargin" presStyleLbl="node1" presStyleIdx="0" presStyleCnt="5"/>
      <dgm:spPr/>
    </dgm:pt>
    <dgm:pt modelId="{EA707B86-A050-A54C-AF6E-D456301B09F7}" type="pres">
      <dgm:prSet presAssocID="{A6DC25E7-C148-43BC-B198-DCC308B7D8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C2C8DA-2EA3-E546-B00C-9AAC98739F2A}" type="pres">
      <dgm:prSet presAssocID="{A6DC25E7-C148-43BC-B198-DCC308B7D8E4}" presName="negativeSpace" presStyleCnt="0"/>
      <dgm:spPr/>
    </dgm:pt>
    <dgm:pt modelId="{D823D4E0-570D-A246-9B72-92AD024C9C06}" type="pres">
      <dgm:prSet presAssocID="{A6DC25E7-C148-43BC-B198-DCC308B7D8E4}" presName="childText" presStyleLbl="conFgAcc1" presStyleIdx="0" presStyleCnt="5">
        <dgm:presLayoutVars>
          <dgm:bulletEnabled val="1"/>
        </dgm:presLayoutVars>
      </dgm:prSet>
      <dgm:spPr/>
    </dgm:pt>
    <dgm:pt modelId="{850346E8-8B2E-D546-BB8A-BF3001FFD364}" type="pres">
      <dgm:prSet presAssocID="{C5F6E1ED-AC92-44F7-A3A8-1B6ED87DF57E}" presName="spaceBetweenRectangles" presStyleCnt="0"/>
      <dgm:spPr/>
    </dgm:pt>
    <dgm:pt modelId="{8FF51E2C-B88E-8C45-8815-C88FE57AE96F}" type="pres">
      <dgm:prSet presAssocID="{4618C007-D795-4730-B470-B46B08688DA2}" presName="parentLin" presStyleCnt="0"/>
      <dgm:spPr/>
    </dgm:pt>
    <dgm:pt modelId="{AE3D6D8D-85E2-CF4B-95DA-1AF4F0A7BC7A}" type="pres">
      <dgm:prSet presAssocID="{4618C007-D795-4730-B470-B46B08688DA2}" presName="parentLeftMargin" presStyleLbl="node1" presStyleIdx="0" presStyleCnt="5"/>
      <dgm:spPr/>
    </dgm:pt>
    <dgm:pt modelId="{87CAC6A4-903F-064B-9C91-00ABA97809D5}" type="pres">
      <dgm:prSet presAssocID="{4618C007-D795-4730-B470-B46B08688D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C4F4C5-FE7B-AE42-83C3-B3CADEAAD9D2}" type="pres">
      <dgm:prSet presAssocID="{4618C007-D795-4730-B470-B46B08688DA2}" presName="negativeSpace" presStyleCnt="0"/>
      <dgm:spPr/>
    </dgm:pt>
    <dgm:pt modelId="{597AE971-BDE8-5444-8785-A83E0C931603}" type="pres">
      <dgm:prSet presAssocID="{4618C007-D795-4730-B470-B46B08688DA2}" presName="childText" presStyleLbl="conFgAcc1" presStyleIdx="1" presStyleCnt="5">
        <dgm:presLayoutVars>
          <dgm:bulletEnabled val="1"/>
        </dgm:presLayoutVars>
      </dgm:prSet>
      <dgm:spPr/>
    </dgm:pt>
    <dgm:pt modelId="{277D076D-0B3D-044E-8789-5FC845E89445}" type="pres">
      <dgm:prSet presAssocID="{FD210294-9C04-4B11-AB13-0F007CA01D51}" presName="spaceBetweenRectangles" presStyleCnt="0"/>
      <dgm:spPr/>
    </dgm:pt>
    <dgm:pt modelId="{A961B762-3926-7843-A415-CAA12A0D61F9}" type="pres">
      <dgm:prSet presAssocID="{47973655-8AE0-9B42-A54F-BBB8BC269214}" presName="parentLin" presStyleCnt="0"/>
      <dgm:spPr/>
    </dgm:pt>
    <dgm:pt modelId="{0D6B55D5-B4C6-B447-89B1-4B16C3B2B7E9}" type="pres">
      <dgm:prSet presAssocID="{47973655-8AE0-9B42-A54F-BBB8BC269214}" presName="parentLeftMargin" presStyleLbl="node1" presStyleIdx="1" presStyleCnt="5"/>
      <dgm:spPr/>
    </dgm:pt>
    <dgm:pt modelId="{5B8EEC7D-5D9D-DF44-8C6E-7FD5D733A4FC}" type="pres">
      <dgm:prSet presAssocID="{47973655-8AE0-9B42-A54F-BBB8BC2692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A8A4D0-E3F7-BD4A-AA4F-3046862725CE}" type="pres">
      <dgm:prSet presAssocID="{47973655-8AE0-9B42-A54F-BBB8BC269214}" presName="negativeSpace" presStyleCnt="0"/>
      <dgm:spPr/>
    </dgm:pt>
    <dgm:pt modelId="{77E855CA-1742-0042-AC18-5D0EA1466A5A}" type="pres">
      <dgm:prSet presAssocID="{47973655-8AE0-9B42-A54F-BBB8BC269214}" presName="childText" presStyleLbl="conFgAcc1" presStyleIdx="2" presStyleCnt="5">
        <dgm:presLayoutVars>
          <dgm:bulletEnabled val="1"/>
        </dgm:presLayoutVars>
      </dgm:prSet>
      <dgm:spPr/>
    </dgm:pt>
    <dgm:pt modelId="{F8F62407-FB9A-804B-9FF2-3E94064C8A76}" type="pres">
      <dgm:prSet presAssocID="{06F05B1F-002D-6D44-86EF-CA354B036EE4}" presName="spaceBetweenRectangles" presStyleCnt="0"/>
      <dgm:spPr/>
    </dgm:pt>
    <dgm:pt modelId="{D8BC93BE-3E4F-A24F-8F20-40C53F1FEF33}" type="pres">
      <dgm:prSet presAssocID="{E1966750-F290-41D1-B653-29FA4465EF32}" presName="parentLin" presStyleCnt="0"/>
      <dgm:spPr/>
    </dgm:pt>
    <dgm:pt modelId="{A08E2060-FC4C-594F-9E53-CFD1DF4E05BC}" type="pres">
      <dgm:prSet presAssocID="{E1966750-F290-41D1-B653-29FA4465EF32}" presName="parentLeftMargin" presStyleLbl="node1" presStyleIdx="2" presStyleCnt="5"/>
      <dgm:spPr/>
    </dgm:pt>
    <dgm:pt modelId="{CB788071-C671-DE42-9795-C16E53D7F727}" type="pres">
      <dgm:prSet presAssocID="{E1966750-F290-41D1-B653-29FA4465EF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3CAA28-1467-7241-8AB5-A55564456344}" type="pres">
      <dgm:prSet presAssocID="{E1966750-F290-41D1-B653-29FA4465EF32}" presName="negativeSpace" presStyleCnt="0"/>
      <dgm:spPr/>
    </dgm:pt>
    <dgm:pt modelId="{CCC03392-55D5-2243-A097-C124D95CE6F1}" type="pres">
      <dgm:prSet presAssocID="{E1966750-F290-41D1-B653-29FA4465EF32}" presName="childText" presStyleLbl="conFgAcc1" presStyleIdx="3" presStyleCnt="5">
        <dgm:presLayoutVars>
          <dgm:bulletEnabled val="1"/>
        </dgm:presLayoutVars>
      </dgm:prSet>
      <dgm:spPr/>
    </dgm:pt>
    <dgm:pt modelId="{26F525A7-20CA-5F4F-AF79-EB185915A679}" type="pres">
      <dgm:prSet presAssocID="{CB0BD3D8-57C4-4FA0-BFA0-6CD83A40BA45}" presName="spaceBetweenRectangles" presStyleCnt="0"/>
      <dgm:spPr/>
    </dgm:pt>
    <dgm:pt modelId="{7E2F897C-CFA3-974A-93A6-0D194F061ECC}" type="pres">
      <dgm:prSet presAssocID="{B7D20505-2988-A64E-ABFC-A337A50B8515}" presName="parentLin" presStyleCnt="0"/>
      <dgm:spPr/>
    </dgm:pt>
    <dgm:pt modelId="{BD92137A-C3B9-3C44-BD8B-57B0EA8E0D33}" type="pres">
      <dgm:prSet presAssocID="{B7D20505-2988-A64E-ABFC-A337A50B8515}" presName="parentLeftMargin" presStyleLbl="node1" presStyleIdx="3" presStyleCnt="5"/>
      <dgm:spPr/>
    </dgm:pt>
    <dgm:pt modelId="{295F6B93-2114-E748-848E-1211D16C9CE2}" type="pres">
      <dgm:prSet presAssocID="{B7D20505-2988-A64E-ABFC-A337A50B85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1B40E4-6A41-2443-B49A-1EBA8BF3511D}" type="pres">
      <dgm:prSet presAssocID="{B7D20505-2988-A64E-ABFC-A337A50B8515}" presName="negativeSpace" presStyleCnt="0"/>
      <dgm:spPr/>
    </dgm:pt>
    <dgm:pt modelId="{F29F1465-1649-084C-AF91-B2D9E50A98A6}" type="pres">
      <dgm:prSet presAssocID="{B7D20505-2988-A64E-ABFC-A337A50B851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051B04-2321-4D19-9805-8A8E998571FA}" srcId="{4618C007-D795-4730-B470-B46B08688DA2}" destId="{9DC90D6D-7655-438C-9592-9074A06DF1EF}" srcOrd="2" destOrd="0" parTransId="{FA586CB4-AAC5-4C39-B843-9C7FEF426C51}" sibTransId="{20D0E26C-7585-4697-BE0F-0B4033F541F5}"/>
    <dgm:cxn modelId="{91BF0306-35B2-D746-8EC0-7787EA104D6E}" type="presOf" srcId="{4618C007-D795-4730-B470-B46B08688DA2}" destId="{AE3D6D8D-85E2-CF4B-95DA-1AF4F0A7BC7A}" srcOrd="0" destOrd="0" presId="urn:microsoft.com/office/officeart/2005/8/layout/list1"/>
    <dgm:cxn modelId="{7925F20D-CB4A-B54B-B5A6-B11AB0667B6E}" type="presOf" srcId="{47973655-8AE0-9B42-A54F-BBB8BC269214}" destId="{5B8EEC7D-5D9D-DF44-8C6E-7FD5D733A4FC}" srcOrd="1" destOrd="0" presId="urn:microsoft.com/office/officeart/2005/8/layout/list1"/>
    <dgm:cxn modelId="{B66D651C-1047-4F84-8425-31DC8D0BB5B7}" srcId="{234A8BA1-138F-41BB-8D23-6161887B45D0}" destId="{E1966750-F290-41D1-B653-29FA4465EF32}" srcOrd="3" destOrd="0" parTransId="{C268E205-8775-4D2E-8116-A4452DD44384}" sibTransId="{CB0BD3D8-57C4-4FA0-BFA0-6CD83A40BA45}"/>
    <dgm:cxn modelId="{B1F7E526-4965-9F4D-9534-8D8D850C8D74}" type="presOf" srcId="{E1966750-F290-41D1-B653-29FA4465EF32}" destId="{A08E2060-FC4C-594F-9E53-CFD1DF4E05BC}" srcOrd="0" destOrd="0" presId="urn:microsoft.com/office/officeart/2005/8/layout/list1"/>
    <dgm:cxn modelId="{012C412A-3438-1D40-8E0F-C8345D3F6582}" type="presOf" srcId="{234A8BA1-138F-41BB-8D23-6161887B45D0}" destId="{A56E0AD6-1539-6646-B051-1E970E091E8B}" srcOrd="0" destOrd="0" presId="urn:microsoft.com/office/officeart/2005/8/layout/list1"/>
    <dgm:cxn modelId="{8C9F3342-887B-A04D-83CD-9DB0DA58B691}" srcId="{234A8BA1-138F-41BB-8D23-6161887B45D0}" destId="{B7D20505-2988-A64E-ABFC-A337A50B8515}" srcOrd="4" destOrd="0" parTransId="{6986C275-428F-3E4E-BDDF-69F91050C4E0}" sibTransId="{9C02872D-B4BF-5544-AA39-833C4F5D9BBD}"/>
    <dgm:cxn modelId="{64F0124C-EFCE-2E48-A115-DCCA42ABBD9D}" type="presOf" srcId="{779370D5-CEC0-4B9B-91B9-2D4658D7E886}" destId="{D823D4E0-570D-A246-9B72-92AD024C9C06}" srcOrd="0" destOrd="0" presId="urn:microsoft.com/office/officeart/2005/8/layout/list1"/>
    <dgm:cxn modelId="{752C1D5C-60D3-9A4E-969B-F2FA3EA51C97}" type="presOf" srcId="{B7D20505-2988-A64E-ABFC-A337A50B8515}" destId="{BD92137A-C3B9-3C44-BD8B-57B0EA8E0D33}" srcOrd="0" destOrd="0" presId="urn:microsoft.com/office/officeart/2005/8/layout/list1"/>
    <dgm:cxn modelId="{485BD864-89FC-4CD4-A8EC-05D5D8570355}" srcId="{A6DC25E7-C148-43BC-B198-DCC308B7D8E4}" destId="{779370D5-CEC0-4B9B-91B9-2D4658D7E886}" srcOrd="0" destOrd="0" parTransId="{A01EC990-F312-4728-AA66-0558D43BFAF2}" sibTransId="{490431A6-7BA8-44F1-A61D-240159C30858}"/>
    <dgm:cxn modelId="{40477C6D-E1F1-B240-A688-7D82CFB3FE1D}" type="presOf" srcId="{829C3D77-3692-4CCF-8E4B-07C03CF489AC}" destId="{597AE971-BDE8-5444-8785-A83E0C931603}" srcOrd="0" destOrd="1" presId="urn:microsoft.com/office/officeart/2005/8/layout/list1"/>
    <dgm:cxn modelId="{BF74C27D-63D0-694E-81E3-E56DEBD247C6}" type="presOf" srcId="{4618C007-D795-4730-B470-B46B08688DA2}" destId="{87CAC6A4-903F-064B-9C91-00ABA97809D5}" srcOrd="1" destOrd="0" presId="urn:microsoft.com/office/officeart/2005/8/layout/list1"/>
    <dgm:cxn modelId="{C3EE5B9D-2324-574D-ADB6-299921496A49}" type="presOf" srcId="{00D6FFBE-0D6B-46B6-9121-95BCDFD884C7}" destId="{597AE971-BDE8-5444-8785-A83E0C931603}" srcOrd="0" destOrd="0" presId="urn:microsoft.com/office/officeart/2005/8/layout/list1"/>
    <dgm:cxn modelId="{483F47BC-754E-4BD5-981C-6144846B2FD2}" srcId="{234A8BA1-138F-41BB-8D23-6161887B45D0}" destId="{4618C007-D795-4730-B470-B46B08688DA2}" srcOrd="1" destOrd="0" parTransId="{0D7807B7-0D92-4BF2-952A-94F260CC0D96}" sibTransId="{FD210294-9C04-4B11-AB13-0F007CA01D51}"/>
    <dgm:cxn modelId="{10DA53BF-D285-4F72-A140-9F8D2C7A512A}" srcId="{4618C007-D795-4730-B470-B46B08688DA2}" destId="{829C3D77-3692-4CCF-8E4B-07C03CF489AC}" srcOrd="1" destOrd="0" parTransId="{B8F114E1-87BF-472C-8615-C50C3B78E4EA}" sibTransId="{FFDDF496-3CA0-4D60-8C6B-AAD0645E97F5}"/>
    <dgm:cxn modelId="{57FB80C4-B7A9-F44E-84AF-70608BE6BE0A}" type="presOf" srcId="{47973655-8AE0-9B42-A54F-BBB8BC269214}" destId="{0D6B55D5-B4C6-B447-89B1-4B16C3B2B7E9}" srcOrd="0" destOrd="0" presId="urn:microsoft.com/office/officeart/2005/8/layout/list1"/>
    <dgm:cxn modelId="{8395FAC6-FE70-460C-9219-9C4ED083B76E}" srcId="{4618C007-D795-4730-B470-B46B08688DA2}" destId="{00D6FFBE-0D6B-46B6-9121-95BCDFD884C7}" srcOrd="0" destOrd="0" parTransId="{6E21393E-247A-47D8-A24D-279BA3074894}" sibTransId="{F0779FF3-DFBD-42BE-AE9F-0ED34875AFA6}"/>
    <dgm:cxn modelId="{1C6AF7CD-105D-9F41-AF12-6FA519E7340F}" type="presOf" srcId="{B7D20505-2988-A64E-ABFC-A337A50B8515}" destId="{295F6B93-2114-E748-848E-1211D16C9CE2}" srcOrd="1" destOrd="0" presId="urn:microsoft.com/office/officeart/2005/8/layout/list1"/>
    <dgm:cxn modelId="{66BA77D7-AB52-124F-8636-97E5904D4992}" type="presOf" srcId="{A6DC25E7-C148-43BC-B198-DCC308B7D8E4}" destId="{EA707B86-A050-A54C-AF6E-D456301B09F7}" srcOrd="1" destOrd="0" presId="urn:microsoft.com/office/officeart/2005/8/layout/list1"/>
    <dgm:cxn modelId="{40836DE9-9379-4E03-9A2B-0A4E759DFA3E}" srcId="{234A8BA1-138F-41BB-8D23-6161887B45D0}" destId="{A6DC25E7-C148-43BC-B198-DCC308B7D8E4}" srcOrd="0" destOrd="0" parTransId="{E9F6A87D-EAE1-496E-90C5-94D76A26E1A0}" sibTransId="{C5F6E1ED-AC92-44F7-A3A8-1B6ED87DF57E}"/>
    <dgm:cxn modelId="{4BC62DEE-4657-0745-B68E-07C20D65B1E2}" type="presOf" srcId="{E1966750-F290-41D1-B653-29FA4465EF32}" destId="{CB788071-C671-DE42-9795-C16E53D7F727}" srcOrd="1" destOrd="0" presId="urn:microsoft.com/office/officeart/2005/8/layout/list1"/>
    <dgm:cxn modelId="{A89D20F0-467B-D748-BD82-4661E1A75BBB}" type="presOf" srcId="{9DC90D6D-7655-438C-9592-9074A06DF1EF}" destId="{597AE971-BDE8-5444-8785-A83E0C931603}" srcOrd="0" destOrd="2" presId="urn:microsoft.com/office/officeart/2005/8/layout/list1"/>
    <dgm:cxn modelId="{92A828F2-7600-5847-8FBE-3751C344F609}" type="presOf" srcId="{A6DC25E7-C148-43BC-B198-DCC308B7D8E4}" destId="{6C556D7B-924E-D749-BB37-47E4A9B7C636}" srcOrd="0" destOrd="0" presId="urn:microsoft.com/office/officeart/2005/8/layout/list1"/>
    <dgm:cxn modelId="{05143FFE-D150-B248-A088-30819006877A}" srcId="{234A8BA1-138F-41BB-8D23-6161887B45D0}" destId="{47973655-8AE0-9B42-A54F-BBB8BC269214}" srcOrd="2" destOrd="0" parTransId="{EE7E4897-697A-074A-8D56-22609C653170}" sibTransId="{06F05B1F-002D-6D44-86EF-CA354B036EE4}"/>
    <dgm:cxn modelId="{1D8DD106-1490-2D42-9425-727537AADABD}" type="presParOf" srcId="{A56E0AD6-1539-6646-B051-1E970E091E8B}" destId="{F6272F39-F7ED-9D47-873E-ABFF16E4452B}" srcOrd="0" destOrd="0" presId="urn:microsoft.com/office/officeart/2005/8/layout/list1"/>
    <dgm:cxn modelId="{A89078D1-09DE-1543-8865-B858EDD1F548}" type="presParOf" srcId="{F6272F39-F7ED-9D47-873E-ABFF16E4452B}" destId="{6C556D7B-924E-D749-BB37-47E4A9B7C636}" srcOrd="0" destOrd="0" presId="urn:microsoft.com/office/officeart/2005/8/layout/list1"/>
    <dgm:cxn modelId="{405D8049-4118-124A-AE81-FD9CA93C4AB0}" type="presParOf" srcId="{F6272F39-F7ED-9D47-873E-ABFF16E4452B}" destId="{EA707B86-A050-A54C-AF6E-D456301B09F7}" srcOrd="1" destOrd="0" presId="urn:microsoft.com/office/officeart/2005/8/layout/list1"/>
    <dgm:cxn modelId="{C330121E-CBCB-1345-869F-C910A6B8C519}" type="presParOf" srcId="{A56E0AD6-1539-6646-B051-1E970E091E8B}" destId="{B3C2C8DA-2EA3-E546-B00C-9AAC98739F2A}" srcOrd="1" destOrd="0" presId="urn:microsoft.com/office/officeart/2005/8/layout/list1"/>
    <dgm:cxn modelId="{2B39D18E-C770-BF4B-AA1B-EB0DA8DD43A4}" type="presParOf" srcId="{A56E0AD6-1539-6646-B051-1E970E091E8B}" destId="{D823D4E0-570D-A246-9B72-92AD024C9C06}" srcOrd="2" destOrd="0" presId="urn:microsoft.com/office/officeart/2005/8/layout/list1"/>
    <dgm:cxn modelId="{F7598227-4958-8241-9D87-98FF0E05E595}" type="presParOf" srcId="{A56E0AD6-1539-6646-B051-1E970E091E8B}" destId="{850346E8-8B2E-D546-BB8A-BF3001FFD364}" srcOrd="3" destOrd="0" presId="urn:microsoft.com/office/officeart/2005/8/layout/list1"/>
    <dgm:cxn modelId="{8AE0B089-906B-D547-9FF8-EE1989A36ABE}" type="presParOf" srcId="{A56E0AD6-1539-6646-B051-1E970E091E8B}" destId="{8FF51E2C-B88E-8C45-8815-C88FE57AE96F}" srcOrd="4" destOrd="0" presId="urn:microsoft.com/office/officeart/2005/8/layout/list1"/>
    <dgm:cxn modelId="{E9653A90-736F-934E-8697-EEF26E4E7068}" type="presParOf" srcId="{8FF51E2C-B88E-8C45-8815-C88FE57AE96F}" destId="{AE3D6D8D-85E2-CF4B-95DA-1AF4F0A7BC7A}" srcOrd="0" destOrd="0" presId="urn:microsoft.com/office/officeart/2005/8/layout/list1"/>
    <dgm:cxn modelId="{6435E807-20AD-B84A-94F0-A579E12A580B}" type="presParOf" srcId="{8FF51E2C-B88E-8C45-8815-C88FE57AE96F}" destId="{87CAC6A4-903F-064B-9C91-00ABA97809D5}" srcOrd="1" destOrd="0" presId="urn:microsoft.com/office/officeart/2005/8/layout/list1"/>
    <dgm:cxn modelId="{17C59E17-FFF9-FD44-BF47-E58A4610F82C}" type="presParOf" srcId="{A56E0AD6-1539-6646-B051-1E970E091E8B}" destId="{63C4F4C5-FE7B-AE42-83C3-B3CADEAAD9D2}" srcOrd="5" destOrd="0" presId="urn:microsoft.com/office/officeart/2005/8/layout/list1"/>
    <dgm:cxn modelId="{89ED60A4-61F0-A643-BAB6-E6C8DEA2CB0B}" type="presParOf" srcId="{A56E0AD6-1539-6646-B051-1E970E091E8B}" destId="{597AE971-BDE8-5444-8785-A83E0C931603}" srcOrd="6" destOrd="0" presId="urn:microsoft.com/office/officeart/2005/8/layout/list1"/>
    <dgm:cxn modelId="{92C188B1-5343-6246-85ED-162D0913A230}" type="presParOf" srcId="{A56E0AD6-1539-6646-B051-1E970E091E8B}" destId="{277D076D-0B3D-044E-8789-5FC845E89445}" srcOrd="7" destOrd="0" presId="urn:microsoft.com/office/officeart/2005/8/layout/list1"/>
    <dgm:cxn modelId="{E19D3213-EC3A-6B42-B702-F6D639DAE3F9}" type="presParOf" srcId="{A56E0AD6-1539-6646-B051-1E970E091E8B}" destId="{A961B762-3926-7843-A415-CAA12A0D61F9}" srcOrd="8" destOrd="0" presId="urn:microsoft.com/office/officeart/2005/8/layout/list1"/>
    <dgm:cxn modelId="{477EDDA7-FCF9-FE4C-B642-30A393542443}" type="presParOf" srcId="{A961B762-3926-7843-A415-CAA12A0D61F9}" destId="{0D6B55D5-B4C6-B447-89B1-4B16C3B2B7E9}" srcOrd="0" destOrd="0" presId="urn:microsoft.com/office/officeart/2005/8/layout/list1"/>
    <dgm:cxn modelId="{CB3C97E9-10B4-B049-8581-FD7414BF4E06}" type="presParOf" srcId="{A961B762-3926-7843-A415-CAA12A0D61F9}" destId="{5B8EEC7D-5D9D-DF44-8C6E-7FD5D733A4FC}" srcOrd="1" destOrd="0" presId="urn:microsoft.com/office/officeart/2005/8/layout/list1"/>
    <dgm:cxn modelId="{5E27417B-3A30-794E-BA2A-2F4182A5457C}" type="presParOf" srcId="{A56E0AD6-1539-6646-B051-1E970E091E8B}" destId="{51A8A4D0-E3F7-BD4A-AA4F-3046862725CE}" srcOrd="9" destOrd="0" presId="urn:microsoft.com/office/officeart/2005/8/layout/list1"/>
    <dgm:cxn modelId="{257F49AB-10EE-9B45-A306-3E9DFE72E8D9}" type="presParOf" srcId="{A56E0AD6-1539-6646-B051-1E970E091E8B}" destId="{77E855CA-1742-0042-AC18-5D0EA1466A5A}" srcOrd="10" destOrd="0" presId="urn:microsoft.com/office/officeart/2005/8/layout/list1"/>
    <dgm:cxn modelId="{DBEDCE0D-A95D-F44C-A0C9-DDE89B4BDF58}" type="presParOf" srcId="{A56E0AD6-1539-6646-B051-1E970E091E8B}" destId="{F8F62407-FB9A-804B-9FF2-3E94064C8A76}" srcOrd="11" destOrd="0" presId="urn:microsoft.com/office/officeart/2005/8/layout/list1"/>
    <dgm:cxn modelId="{4C66F147-C53E-7B45-A82B-43D69D5A9D32}" type="presParOf" srcId="{A56E0AD6-1539-6646-B051-1E970E091E8B}" destId="{D8BC93BE-3E4F-A24F-8F20-40C53F1FEF33}" srcOrd="12" destOrd="0" presId="urn:microsoft.com/office/officeart/2005/8/layout/list1"/>
    <dgm:cxn modelId="{B9E81C62-44FD-1F42-B8FC-C157D4E1A6F7}" type="presParOf" srcId="{D8BC93BE-3E4F-A24F-8F20-40C53F1FEF33}" destId="{A08E2060-FC4C-594F-9E53-CFD1DF4E05BC}" srcOrd="0" destOrd="0" presId="urn:microsoft.com/office/officeart/2005/8/layout/list1"/>
    <dgm:cxn modelId="{BE282DF2-2FDA-EF41-81A6-0551B208C30B}" type="presParOf" srcId="{D8BC93BE-3E4F-A24F-8F20-40C53F1FEF33}" destId="{CB788071-C671-DE42-9795-C16E53D7F727}" srcOrd="1" destOrd="0" presId="urn:microsoft.com/office/officeart/2005/8/layout/list1"/>
    <dgm:cxn modelId="{4D8150B2-DA12-3E49-8EC4-D95F782AECAC}" type="presParOf" srcId="{A56E0AD6-1539-6646-B051-1E970E091E8B}" destId="{1D3CAA28-1467-7241-8AB5-A55564456344}" srcOrd="13" destOrd="0" presId="urn:microsoft.com/office/officeart/2005/8/layout/list1"/>
    <dgm:cxn modelId="{1BB239BE-FE2C-0D40-807A-AAA9D75F5483}" type="presParOf" srcId="{A56E0AD6-1539-6646-B051-1E970E091E8B}" destId="{CCC03392-55D5-2243-A097-C124D95CE6F1}" srcOrd="14" destOrd="0" presId="urn:microsoft.com/office/officeart/2005/8/layout/list1"/>
    <dgm:cxn modelId="{544492F5-3657-7C46-98EB-3E4CC0DD68F6}" type="presParOf" srcId="{A56E0AD6-1539-6646-B051-1E970E091E8B}" destId="{26F525A7-20CA-5F4F-AF79-EB185915A679}" srcOrd="15" destOrd="0" presId="urn:microsoft.com/office/officeart/2005/8/layout/list1"/>
    <dgm:cxn modelId="{C8C0E60D-20FA-A347-84D0-C93F5E466AC0}" type="presParOf" srcId="{A56E0AD6-1539-6646-B051-1E970E091E8B}" destId="{7E2F897C-CFA3-974A-93A6-0D194F061ECC}" srcOrd="16" destOrd="0" presId="urn:microsoft.com/office/officeart/2005/8/layout/list1"/>
    <dgm:cxn modelId="{99A8931D-D671-CB47-90C4-DC2B45FC685B}" type="presParOf" srcId="{7E2F897C-CFA3-974A-93A6-0D194F061ECC}" destId="{BD92137A-C3B9-3C44-BD8B-57B0EA8E0D33}" srcOrd="0" destOrd="0" presId="urn:microsoft.com/office/officeart/2005/8/layout/list1"/>
    <dgm:cxn modelId="{F51C84B4-C318-A647-97DF-3C7F50D3B212}" type="presParOf" srcId="{7E2F897C-CFA3-974A-93A6-0D194F061ECC}" destId="{295F6B93-2114-E748-848E-1211D16C9CE2}" srcOrd="1" destOrd="0" presId="urn:microsoft.com/office/officeart/2005/8/layout/list1"/>
    <dgm:cxn modelId="{E74AE3C1-A324-3046-9DDC-33629EBB3C2A}" type="presParOf" srcId="{A56E0AD6-1539-6646-B051-1E970E091E8B}" destId="{401B40E4-6A41-2443-B49A-1EBA8BF3511D}" srcOrd="17" destOrd="0" presId="urn:microsoft.com/office/officeart/2005/8/layout/list1"/>
    <dgm:cxn modelId="{B1550595-18D5-6B44-8BD1-895FB3232DEC}" type="presParOf" srcId="{A56E0AD6-1539-6646-B051-1E970E091E8B}" destId="{F29F1465-1649-084C-AF91-B2D9E50A98A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4A8BA1-138F-41BB-8D23-6161887B45D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DC25E7-C148-43BC-B198-DCC308B7D8E4}">
      <dgm:prSet/>
      <dgm:spPr/>
      <dgm:t>
        <a:bodyPr/>
        <a:lstStyle/>
        <a:p>
          <a:r>
            <a:rPr lang="zh-CN"/>
            <a:t>流网络</a:t>
          </a:r>
          <a:endParaRPr lang="en-US"/>
        </a:p>
      </dgm:t>
    </dgm:pt>
    <dgm:pt modelId="{E9F6A87D-EAE1-496E-90C5-94D76A26E1A0}" type="parTrans" cxnId="{40836DE9-9379-4E03-9A2B-0A4E759DFA3E}">
      <dgm:prSet/>
      <dgm:spPr/>
      <dgm:t>
        <a:bodyPr/>
        <a:lstStyle/>
        <a:p>
          <a:endParaRPr lang="en-US"/>
        </a:p>
      </dgm:t>
    </dgm:pt>
    <dgm:pt modelId="{C5F6E1ED-AC92-44F7-A3A8-1B6ED87DF57E}" type="sibTrans" cxnId="{40836DE9-9379-4E03-9A2B-0A4E759DFA3E}">
      <dgm:prSet/>
      <dgm:spPr/>
      <dgm:t>
        <a:bodyPr/>
        <a:lstStyle/>
        <a:p>
          <a:endParaRPr lang="en-US"/>
        </a:p>
      </dgm:t>
    </dgm:pt>
    <dgm:pt modelId="{779370D5-CEC0-4B9B-91B9-2D4658D7E886}">
      <dgm:prSet/>
      <dgm:spPr/>
      <dgm:t>
        <a:bodyPr/>
        <a:lstStyle/>
        <a:p>
          <a:r>
            <a:rPr lang="zh-CN"/>
            <a:t>基本概念：流，最大流，割</a:t>
          </a:r>
          <a:endParaRPr lang="en-US"/>
        </a:p>
      </dgm:t>
    </dgm:pt>
    <dgm:pt modelId="{A01EC990-F312-4728-AA66-0558D43BFAF2}" type="parTrans" cxnId="{485BD864-89FC-4CD4-A8EC-05D5D8570355}">
      <dgm:prSet/>
      <dgm:spPr/>
      <dgm:t>
        <a:bodyPr/>
        <a:lstStyle/>
        <a:p>
          <a:endParaRPr lang="en-US"/>
        </a:p>
      </dgm:t>
    </dgm:pt>
    <dgm:pt modelId="{490431A6-7BA8-44F1-A61D-240159C30858}" type="sibTrans" cxnId="{485BD864-89FC-4CD4-A8EC-05D5D8570355}">
      <dgm:prSet/>
      <dgm:spPr/>
      <dgm:t>
        <a:bodyPr/>
        <a:lstStyle/>
        <a:p>
          <a:endParaRPr lang="en-US"/>
        </a:p>
      </dgm:t>
    </dgm:pt>
    <dgm:pt modelId="{4618C007-D795-4730-B470-B46B08688DA2}">
      <dgm:prSet/>
      <dgm:spPr/>
      <dgm:t>
        <a:bodyPr/>
        <a:lstStyle/>
        <a:p>
          <a:r>
            <a:rPr lang="en-US"/>
            <a:t>Ford-Fulkerson</a:t>
          </a:r>
          <a:r>
            <a:rPr lang="zh-CN"/>
            <a:t>算法</a:t>
          </a:r>
          <a:endParaRPr lang="en-US"/>
        </a:p>
      </dgm:t>
    </dgm:pt>
    <dgm:pt modelId="{0D7807B7-0D92-4BF2-952A-94F260CC0D96}" type="parTrans" cxnId="{483F47BC-754E-4BD5-981C-6144846B2FD2}">
      <dgm:prSet/>
      <dgm:spPr/>
      <dgm:t>
        <a:bodyPr/>
        <a:lstStyle/>
        <a:p>
          <a:endParaRPr lang="en-US"/>
        </a:p>
      </dgm:t>
    </dgm:pt>
    <dgm:pt modelId="{FD210294-9C04-4B11-AB13-0F007CA01D51}" type="sibTrans" cxnId="{483F47BC-754E-4BD5-981C-6144846B2FD2}">
      <dgm:prSet/>
      <dgm:spPr/>
      <dgm:t>
        <a:bodyPr/>
        <a:lstStyle/>
        <a:p>
          <a:endParaRPr lang="en-US"/>
        </a:p>
      </dgm:t>
    </dgm:pt>
    <dgm:pt modelId="{00D6FFBE-0D6B-46B6-9121-95BCDFD884C7}">
      <dgm:prSet/>
      <dgm:spPr/>
      <dgm:t>
        <a:bodyPr/>
        <a:lstStyle/>
        <a:p>
          <a:r>
            <a:rPr lang="zh-CN" dirty="0"/>
            <a:t>剩余网络</a:t>
          </a:r>
          <a:endParaRPr lang="en-US" dirty="0"/>
        </a:p>
      </dgm:t>
    </dgm:pt>
    <dgm:pt modelId="{6E21393E-247A-47D8-A24D-279BA3074894}" type="parTrans" cxnId="{8395FAC6-FE70-460C-9219-9C4ED083B76E}">
      <dgm:prSet/>
      <dgm:spPr/>
      <dgm:t>
        <a:bodyPr/>
        <a:lstStyle/>
        <a:p>
          <a:endParaRPr lang="en-US"/>
        </a:p>
      </dgm:t>
    </dgm:pt>
    <dgm:pt modelId="{F0779FF3-DFBD-42BE-AE9F-0ED34875AFA6}" type="sibTrans" cxnId="{8395FAC6-FE70-460C-9219-9C4ED083B76E}">
      <dgm:prSet/>
      <dgm:spPr/>
      <dgm:t>
        <a:bodyPr/>
        <a:lstStyle/>
        <a:p>
          <a:endParaRPr lang="en-US"/>
        </a:p>
      </dgm:t>
    </dgm:pt>
    <dgm:pt modelId="{829C3D77-3692-4CCF-8E4B-07C03CF489AC}">
      <dgm:prSet/>
      <dgm:spPr/>
      <dgm:t>
        <a:bodyPr/>
        <a:lstStyle/>
        <a:p>
          <a:r>
            <a:rPr lang="zh-CN"/>
            <a:t>增广路径</a:t>
          </a:r>
          <a:endParaRPr lang="en-US"/>
        </a:p>
      </dgm:t>
    </dgm:pt>
    <dgm:pt modelId="{B8F114E1-87BF-472C-8615-C50C3B78E4EA}" type="parTrans" cxnId="{10DA53BF-D285-4F72-A140-9F8D2C7A512A}">
      <dgm:prSet/>
      <dgm:spPr/>
      <dgm:t>
        <a:bodyPr/>
        <a:lstStyle/>
        <a:p>
          <a:endParaRPr lang="en-US"/>
        </a:p>
      </dgm:t>
    </dgm:pt>
    <dgm:pt modelId="{FFDDF496-3CA0-4D60-8C6B-AAD0645E97F5}" type="sibTrans" cxnId="{10DA53BF-D285-4F72-A140-9F8D2C7A512A}">
      <dgm:prSet/>
      <dgm:spPr/>
      <dgm:t>
        <a:bodyPr/>
        <a:lstStyle/>
        <a:p>
          <a:endParaRPr lang="en-US"/>
        </a:p>
      </dgm:t>
    </dgm:pt>
    <dgm:pt modelId="{9DC90D6D-7655-438C-9592-9074A06DF1EF}">
      <dgm:prSet/>
      <dgm:spPr/>
      <dgm:t>
        <a:bodyPr/>
        <a:lstStyle/>
        <a:p>
          <a:r>
            <a:rPr lang="zh-CN" dirty="0"/>
            <a:t>流网络的割</a:t>
          </a:r>
          <a:endParaRPr lang="en-US" dirty="0"/>
        </a:p>
      </dgm:t>
    </dgm:pt>
    <dgm:pt modelId="{FA586CB4-AAC5-4C39-B843-9C7FEF426C51}" type="parTrans" cxnId="{EA051B04-2321-4D19-9805-8A8E998571FA}">
      <dgm:prSet/>
      <dgm:spPr/>
      <dgm:t>
        <a:bodyPr/>
        <a:lstStyle/>
        <a:p>
          <a:endParaRPr lang="en-US"/>
        </a:p>
      </dgm:t>
    </dgm:pt>
    <dgm:pt modelId="{20D0E26C-7585-4697-BE0F-0B4033F541F5}" type="sibTrans" cxnId="{EA051B04-2321-4D19-9805-8A8E998571FA}">
      <dgm:prSet/>
      <dgm:spPr/>
      <dgm:t>
        <a:bodyPr/>
        <a:lstStyle/>
        <a:p>
          <a:endParaRPr lang="en-US"/>
        </a:p>
      </dgm:t>
    </dgm:pt>
    <dgm:pt modelId="{E1966750-F290-41D1-B653-29FA4465EF32}">
      <dgm:prSet/>
      <dgm:spPr/>
      <dgm:t>
        <a:bodyPr/>
        <a:lstStyle/>
        <a:p>
          <a:r>
            <a:rPr lang="zh-CN" dirty="0"/>
            <a:t>最大二分匹配</a:t>
          </a:r>
          <a:endParaRPr lang="en-US" dirty="0"/>
        </a:p>
      </dgm:t>
    </dgm:pt>
    <dgm:pt modelId="{C268E205-8775-4D2E-8116-A4452DD44384}" type="parTrans" cxnId="{B66D651C-1047-4F84-8425-31DC8D0BB5B7}">
      <dgm:prSet/>
      <dgm:spPr/>
      <dgm:t>
        <a:bodyPr/>
        <a:lstStyle/>
        <a:p>
          <a:endParaRPr lang="en-US"/>
        </a:p>
      </dgm:t>
    </dgm:pt>
    <dgm:pt modelId="{CB0BD3D8-57C4-4FA0-BFA0-6CD83A40BA45}" type="sibTrans" cxnId="{B66D651C-1047-4F84-8425-31DC8D0BB5B7}">
      <dgm:prSet/>
      <dgm:spPr/>
      <dgm:t>
        <a:bodyPr/>
        <a:lstStyle/>
        <a:p>
          <a:endParaRPr lang="en-US"/>
        </a:p>
      </dgm:t>
    </dgm:pt>
    <dgm:pt modelId="{47973655-8AE0-9B42-A54F-BBB8BC269214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Edmonds-Karp</a:t>
          </a:r>
          <a:r>
            <a:rPr lang="zh-CN" altLang="en-US" dirty="0">
              <a:solidFill>
                <a:schemeClr val="bg1"/>
              </a:solidFill>
            </a:rPr>
            <a:t>算法</a:t>
          </a:r>
          <a:endParaRPr lang="en-US" dirty="0">
            <a:solidFill>
              <a:schemeClr val="bg1"/>
            </a:solidFill>
          </a:endParaRPr>
        </a:p>
      </dgm:t>
    </dgm:pt>
    <dgm:pt modelId="{EE7E4897-697A-074A-8D56-22609C653170}" type="par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06F05B1F-002D-6D44-86EF-CA354B036EE4}" type="sib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B7D20505-2988-A64E-ABFC-A337A50B8515}">
      <dgm:prSet/>
      <dgm:spPr/>
      <dgm:t>
        <a:bodyPr/>
        <a:lstStyle/>
        <a:p>
          <a:r>
            <a:rPr lang="en-US" dirty="0" err="1"/>
            <a:t>基于最大流的最密子图查找</a:t>
          </a:r>
          <a:endParaRPr lang="en-US" dirty="0"/>
        </a:p>
      </dgm:t>
    </dgm:pt>
    <dgm:pt modelId="{6986C275-428F-3E4E-BDDF-69F91050C4E0}" type="par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9C02872D-B4BF-5544-AA39-833C4F5D9BBD}" type="sib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A56E0AD6-1539-6646-B051-1E970E091E8B}" type="pres">
      <dgm:prSet presAssocID="{234A8BA1-138F-41BB-8D23-6161887B45D0}" presName="linear" presStyleCnt="0">
        <dgm:presLayoutVars>
          <dgm:dir/>
          <dgm:animLvl val="lvl"/>
          <dgm:resizeHandles val="exact"/>
        </dgm:presLayoutVars>
      </dgm:prSet>
      <dgm:spPr/>
    </dgm:pt>
    <dgm:pt modelId="{F6272F39-F7ED-9D47-873E-ABFF16E4452B}" type="pres">
      <dgm:prSet presAssocID="{A6DC25E7-C148-43BC-B198-DCC308B7D8E4}" presName="parentLin" presStyleCnt="0"/>
      <dgm:spPr/>
    </dgm:pt>
    <dgm:pt modelId="{6C556D7B-924E-D749-BB37-47E4A9B7C636}" type="pres">
      <dgm:prSet presAssocID="{A6DC25E7-C148-43BC-B198-DCC308B7D8E4}" presName="parentLeftMargin" presStyleLbl="node1" presStyleIdx="0" presStyleCnt="5"/>
      <dgm:spPr/>
    </dgm:pt>
    <dgm:pt modelId="{EA707B86-A050-A54C-AF6E-D456301B09F7}" type="pres">
      <dgm:prSet presAssocID="{A6DC25E7-C148-43BC-B198-DCC308B7D8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C2C8DA-2EA3-E546-B00C-9AAC98739F2A}" type="pres">
      <dgm:prSet presAssocID="{A6DC25E7-C148-43BC-B198-DCC308B7D8E4}" presName="negativeSpace" presStyleCnt="0"/>
      <dgm:spPr/>
    </dgm:pt>
    <dgm:pt modelId="{D823D4E0-570D-A246-9B72-92AD024C9C06}" type="pres">
      <dgm:prSet presAssocID="{A6DC25E7-C148-43BC-B198-DCC308B7D8E4}" presName="childText" presStyleLbl="conFgAcc1" presStyleIdx="0" presStyleCnt="5">
        <dgm:presLayoutVars>
          <dgm:bulletEnabled val="1"/>
        </dgm:presLayoutVars>
      </dgm:prSet>
      <dgm:spPr/>
    </dgm:pt>
    <dgm:pt modelId="{850346E8-8B2E-D546-BB8A-BF3001FFD364}" type="pres">
      <dgm:prSet presAssocID="{C5F6E1ED-AC92-44F7-A3A8-1B6ED87DF57E}" presName="spaceBetweenRectangles" presStyleCnt="0"/>
      <dgm:spPr/>
    </dgm:pt>
    <dgm:pt modelId="{8FF51E2C-B88E-8C45-8815-C88FE57AE96F}" type="pres">
      <dgm:prSet presAssocID="{4618C007-D795-4730-B470-B46B08688DA2}" presName="parentLin" presStyleCnt="0"/>
      <dgm:spPr/>
    </dgm:pt>
    <dgm:pt modelId="{AE3D6D8D-85E2-CF4B-95DA-1AF4F0A7BC7A}" type="pres">
      <dgm:prSet presAssocID="{4618C007-D795-4730-B470-B46B08688DA2}" presName="parentLeftMargin" presStyleLbl="node1" presStyleIdx="0" presStyleCnt="5"/>
      <dgm:spPr/>
    </dgm:pt>
    <dgm:pt modelId="{87CAC6A4-903F-064B-9C91-00ABA97809D5}" type="pres">
      <dgm:prSet presAssocID="{4618C007-D795-4730-B470-B46B08688D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C4F4C5-FE7B-AE42-83C3-B3CADEAAD9D2}" type="pres">
      <dgm:prSet presAssocID="{4618C007-D795-4730-B470-B46B08688DA2}" presName="negativeSpace" presStyleCnt="0"/>
      <dgm:spPr/>
    </dgm:pt>
    <dgm:pt modelId="{597AE971-BDE8-5444-8785-A83E0C931603}" type="pres">
      <dgm:prSet presAssocID="{4618C007-D795-4730-B470-B46B08688DA2}" presName="childText" presStyleLbl="conFgAcc1" presStyleIdx="1" presStyleCnt="5">
        <dgm:presLayoutVars>
          <dgm:bulletEnabled val="1"/>
        </dgm:presLayoutVars>
      </dgm:prSet>
      <dgm:spPr/>
    </dgm:pt>
    <dgm:pt modelId="{277D076D-0B3D-044E-8789-5FC845E89445}" type="pres">
      <dgm:prSet presAssocID="{FD210294-9C04-4B11-AB13-0F007CA01D51}" presName="spaceBetweenRectangles" presStyleCnt="0"/>
      <dgm:spPr/>
    </dgm:pt>
    <dgm:pt modelId="{A961B762-3926-7843-A415-CAA12A0D61F9}" type="pres">
      <dgm:prSet presAssocID="{47973655-8AE0-9B42-A54F-BBB8BC269214}" presName="parentLin" presStyleCnt="0"/>
      <dgm:spPr/>
    </dgm:pt>
    <dgm:pt modelId="{0D6B55D5-B4C6-B447-89B1-4B16C3B2B7E9}" type="pres">
      <dgm:prSet presAssocID="{47973655-8AE0-9B42-A54F-BBB8BC269214}" presName="parentLeftMargin" presStyleLbl="node1" presStyleIdx="1" presStyleCnt="5"/>
      <dgm:spPr/>
    </dgm:pt>
    <dgm:pt modelId="{5B8EEC7D-5D9D-DF44-8C6E-7FD5D733A4FC}" type="pres">
      <dgm:prSet presAssocID="{47973655-8AE0-9B42-A54F-BBB8BC2692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A8A4D0-E3F7-BD4A-AA4F-3046862725CE}" type="pres">
      <dgm:prSet presAssocID="{47973655-8AE0-9B42-A54F-BBB8BC269214}" presName="negativeSpace" presStyleCnt="0"/>
      <dgm:spPr/>
    </dgm:pt>
    <dgm:pt modelId="{77E855CA-1742-0042-AC18-5D0EA1466A5A}" type="pres">
      <dgm:prSet presAssocID="{47973655-8AE0-9B42-A54F-BBB8BC269214}" presName="childText" presStyleLbl="conFgAcc1" presStyleIdx="2" presStyleCnt="5">
        <dgm:presLayoutVars>
          <dgm:bulletEnabled val="1"/>
        </dgm:presLayoutVars>
      </dgm:prSet>
      <dgm:spPr/>
    </dgm:pt>
    <dgm:pt modelId="{F8F62407-FB9A-804B-9FF2-3E94064C8A76}" type="pres">
      <dgm:prSet presAssocID="{06F05B1F-002D-6D44-86EF-CA354B036EE4}" presName="spaceBetweenRectangles" presStyleCnt="0"/>
      <dgm:spPr/>
    </dgm:pt>
    <dgm:pt modelId="{D8BC93BE-3E4F-A24F-8F20-40C53F1FEF33}" type="pres">
      <dgm:prSet presAssocID="{E1966750-F290-41D1-B653-29FA4465EF32}" presName="parentLin" presStyleCnt="0"/>
      <dgm:spPr/>
    </dgm:pt>
    <dgm:pt modelId="{A08E2060-FC4C-594F-9E53-CFD1DF4E05BC}" type="pres">
      <dgm:prSet presAssocID="{E1966750-F290-41D1-B653-29FA4465EF32}" presName="parentLeftMargin" presStyleLbl="node1" presStyleIdx="2" presStyleCnt="5"/>
      <dgm:spPr/>
    </dgm:pt>
    <dgm:pt modelId="{CB788071-C671-DE42-9795-C16E53D7F727}" type="pres">
      <dgm:prSet presAssocID="{E1966750-F290-41D1-B653-29FA4465EF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3CAA28-1467-7241-8AB5-A55564456344}" type="pres">
      <dgm:prSet presAssocID="{E1966750-F290-41D1-B653-29FA4465EF32}" presName="negativeSpace" presStyleCnt="0"/>
      <dgm:spPr/>
    </dgm:pt>
    <dgm:pt modelId="{CCC03392-55D5-2243-A097-C124D95CE6F1}" type="pres">
      <dgm:prSet presAssocID="{E1966750-F290-41D1-B653-29FA4465EF32}" presName="childText" presStyleLbl="conFgAcc1" presStyleIdx="3" presStyleCnt="5">
        <dgm:presLayoutVars>
          <dgm:bulletEnabled val="1"/>
        </dgm:presLayoutVars>
      </dgm:prSet>
      <dgm:spPr/>
    </dgm:pt>
    <dgm:pt modelId="{26F525A7-20CA-5F4F-AF79-EB185915A679}" type="pres">
      <dgm:prSet presAssocID="{CB0BD3D8-57C4-4FA0-BFA0-6CD83A40BA45}" presName="spaceBetweenRectangles" presStyleCnt="0"/>
      <dgm:spPr/>
    </dgm:pt>
    <dgm:pt modelId="{7E2F897C-CFA3-974A-93A6-0D194F061ECC}" type="pres">
      <dgm:prSet presAssocID="{B7D20505-2988-A64E-ABFC-A337A50B8515}" presName="parentLin" presStyleCnt="0"/>
      <dgm:spPr/>
    </dgm:pt>
    <dgm:pt modelId="{BD92137A-C3B9-3C44-BD8B-57B0EA8E0D33}" type="pres">
      <dgm:prSet presAssocID="{B7D20505-2988-A64E-ABFC-A337A50B8515}" presName="parentLeftMargin" presStyleLbl="node1" presStyleIdx="3" presStyleCnt="5"/>
      <dgm:spPr/>
    </dgm:pt>
    <dgm:pt modelId="{295F6B93-2114-E748-848E-1211D16C9CE2}" type="pres">
      <dgm:prSet presAssocID="{B7D20505-2988-A64E-ABFC-A337A50B85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1B40E4-6A41-2443-B49A-1EBA8BF3511D}" type="pres">
      <dgm:prSet presAssocID="{B7D20505-2988-A64E-ABFC-A337A50B8515}" presName="negativeSpace" presStyleCnt="0"/>
      <dgm:spPr/>
    </dgm:pt>
    <dgm:pt modelId="{F29F1465-1649-084C-AF91-B2D9E50A98A6}" type="pres">
      <dgm:prSet presAssocID="{B7D20505-2988-A64E-ABFC-A337A50B851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051B04-2321-4D19-9805-8A8E998571FA}" srcId="{4618C007-D795-4730-B470-B46B08688DA2}" destId="{9DC90D6D-7655-438C-9592-9074A06DF1EF}" srcOrd="2" destOrd="0" parTransId="{FA586CB4-AAC5-4C39-B843-9C7FEF426C51}" sibTransId="{20D0E26C-7585-4697-BE0F-0B4033F541F5}"/>
    <dgm:cxn modelId="{91BF0306-35B2-D746-8EC0-7787EA104D6E}" type="presOf" srcId="{4618C007-D795-4730-B470-B46B08688DA2}" destId="{AE3D6D8D-85E2-CF4B-95DA-1AF4F0A7BC7A}" srcOrd="0" destOrd="0" presId="urn:microsoft.com/office/officeart/2005/8/layout/list1"/>
    <dgm:cxn modelId="{7925F20D-CB4A-B54B-B5A6-B11AB0667B6E}" type="presOf" srcId="{47973655-8AE0-9B42-A54F-BBB8BC269214}" destId="{5B8EEC7D-5D9D-DF44-8C6E-7FD5D733A4FC}" srcOrd="1" destOrd="0" presId="urn:microsoft.com/office/officeart/2005/8/layout/list1"/>
    <dgm:cxn modelId="{B66D651C-1047-4F84-8425-31DC8D0BB5B7}" srcId="{234A8BA1-138F-41BB-8D23-6161887B45D0}" destId="{E1966750-F290-41D1-B653-29FA4465EF32}" srcOrd="3" destOrd="0" parTransId="{C268E205-8775-4D2E-8116-A4452DD44384}" sibTransId="{CB0BD3D8-57C4-4FA0-BFA0-6CD83A40BA45}"/>
    <dgm:cxn modelId="{B1F7E526-4965-9F4D-9534-8D8D850C8D74}" type="presOf" srcId="{E1966750-F290-41D1-B653-29FA4465EF32}" destId="{A08E2060-FC4C-594F-9E53-CFD1DF4E05BC}" srcOrd="0" destOrd="0" presId="urn:microsoft.com/office/officeart/2005/8/layout/list1"/>
    <dgm:cxn modelId="{012C412A-3438-1D40-8E0F-C8345D3F6582}" type="presOf" srcId="{234A8BA1-138F-41BB-8D23-6161887B45D0}" destId="{A56E0AD6-1539-6646-B051-1E970E091E8B}" srcOrd="0" destOrd="0" presId="urn:microsoft.com/office/officeart/2005/8/layout/list1"/>
    <dgm:cxn modelId="{8C9F3342-887B-A04D-83CD-9DB0DA58B691}" srcId="{234A8BA1-138F-41BB-8D23-6161887B45D0}" destId="{B7D20505-2988-A64E-ABFC-A337A50B8515}" srcOrd="4" destOrd="0" parTransId="{6986C275-428F-3E4E-BDDF-69F91050C4E0}" sibTransId="{9C02872D-B4BF-5544-AA39-833C4F5D9BBD}"/>
    <dgm:cxn modelId="{64F0124C-EFCE-2E48-A115-DCCA42ABBD9D}" type="presOf" srcId="{779370D5-CEC0-4B9B-91B9-2D4658D7E886}" destId="{D823D4E0-570D-A246-9B72-92AD024C9C06}" srcOrd="0" destOrd="0" presId="urn:microsoft.com/office/officeart/2005/8/layout/list1"/>
    <dgm:cxn modelId="{752C1D5C-60D3-9A4E-969B-F2FA3EA51C97}" type="presOf" srcId="{B7D20505-2988-A64E-ABFC-A337A50B8515}" destId="{BD92137A-C3B9-3C44-BD8B-57B0EA8E0D33}" srcOrd="0" destOrd="0" presId="urn:microsoft.com/office/officeart/2005/8/layout/list1"/>
    <dgm:cxn modelId="{485BD864-89FC-4CD4-A8EC-05D5D8570355}" srcId="{A6DC25E7-C148-43BC-B198-DCC308B7D8E4}" destId="{779370D5-CEC0-4B9B-91B9-2D4658D7E886}" srcOrd="0" destOrd="0" parTransId="{A01EC990-F312-4728-AA66-0558D43BFAF2}" sibTransId="{490431A6-7BA8-44F1-A61D-240159C30858}"/>
    <dgm:cxn modelId="{40477C6D-E1F1-B240-A688-7D82CFB3FE1D}" type="presOf" srcId="{829C3D77-3692-4CCF-8E4B-07C03CF489AC}" destId="{597AE971-BDE8-5444-8785-A83E0C931603}" srcOrd="0" destOrd="1" presId="urn:microsoft.com/office/officeart/2005/8/layout/list1"/>
    <dgm:cxn modelId="{BF74C27D-63D0-694E-81E3-E56DEBD247C6}" type="presOf" srcId="{4618C007-D795-4730-B470-B46B08688DA2}" destId="{87CAC6A4-903F-064B-9C91-00ABA97809D5}" srcOrd="1" destOrd="0" presId="urn:microsoft.com/office/officeart/2005/8/layout/list1"/>
    <dgm:cxn modelId="{C3EE5B9D-2324-574D-ADB6-299921496A49}" type="presOf" srcId="{00D6FFBE-0D6B-46B6-9121-95BCDFD884C7}" destId="{597AE971-BDE8-5444-8785-A83E0C931603}" srcOrd="0" destOrd="0" presId="urn:microsoft.com/office/officeart/2005/8/layout/list1"/>
    <dgm:cxn modelId="{483F47BC-754E-4BD5-981C-6144846B2FD2}" srcId="{234A8BA1-138F-41BB-8D23-6161887B45D0}" destId="{4618C007-D795-4730-B470-B46B08688DA2}" srcOrd="1" destOrd="0" parTransId="{0D7807B7-0D92-4BF2-952A-94F260CC0D96}" sibTransId="{FD210294-9C04-4B11-AB13-0F007CA01D51}"/>
    <dgm:cxn modelId="{10DA53BF-D285-4F72-A140-9F8D2C7A512A}" srcId="{4618C007-D795-4730-B470-B46B08688DA2}" destId="{829C3D77-3692-4CCF-8E4B-07C03CF489AC}" srcOrd="1" destOrd="0" parTransId="{B8F114E1-87BF-472C-8615-C50C3B78E4EA}" sibTransId="{FFDDF496-3CA0-4D60-8C6B-AAD0645E97F5}"/>
    <dgm:cxn modelId="{57FB80C4-B7A9-F44E-84AF-70608BE6BE0A}" type="presOf" srcId="{47973655-8AE0-9B42-A54F-BBB8BC269214}" destId="{0D6B55D5-B4C6-B447-89B1-4B16C3B2B7E9}" srcOrd="0" destOrd="0" presId="urn:microsoft.com/office/officeart/2005/8/layout/list1"/>
    <dgm:cxn modelId="{8395FAC6-FE70-460C-9219-9C4ED083B76E}" srcId="{4618C007-D795-4730-B470-B46B08688DA2}" destId="{00D6FFBE-0D6B-46B6-9121-95BCDFD884C7}" srcOrd="0" destOrd="0" parTransId="{6E21393E-247A-47D8-A24D-279BA3074894}" sibTransId="{F0779FF3-DFBD-42BE-AE9F-0ED34875AFA6}"/>
    <dgm:cxn modelId="{1C6AF7CD-105D-9F41-AF12-6FA519E7340F}" type="presOf" srcId="{B7D20505-2988-A64E-ABFC-A337A50B8515}" destId="{295F6B93-2114-E748-848E-1211D16C9CE2}" srcOrd="1" destOrd="0" presId="urn:microsoft.com/office/officeart/2005/8/layout/list1"/>
    <dgm:cxn modelId="{66BA77D7-AB52-124F-8636-97E5904D4992}" type="presOf" srcId="{A6DC25E7-C148-43BC-B198-DCC308B7D8E4}" destId="{EA707B86-A050-A54C-AF6E-D456301B09F7}" srcOrd="1" destOrd="0" presId="urn:microsoft.com/office/officeart/2005/8/layout/list1"/>
    <dgm:cxn modelId="{40836DE9-9379-4E03-9A2B-0A4E759DFA3E}" srcId="{234A8BA1-138F-41BB-8D23-6161887B45D0}" destId="{A6DC25E7-C148-43BC-B198-DCC308B7D8E4}" srcOrd="0" destOrd="0" parTransId="{E9F6A87D-EAE1-496E-90C5-94D76A26E1A0}" sibTransId="{C5F6E1ED-AC92-44F7-A3A8-1B6ED87DF57E}"/>
    <dgm:cxn modelId="{4BC62DEE-4657-0745-B68E-07C20D65B1E2}" type="presOf" srcId="{E1966750-F290-41D1-B653-29FA4465EF32}" destId="{CB788071-C671-DE42-9795-C16E53D7F727}" srcOrd="1" destOrd="0" presId="urn:microsoft.com/office/officeart/2005/8/layout/list1"/>
    <dgm:cxn modelId="{A89D20F0-467B-D748-BD82-4661E1A75BBB}" type="presOf" srcId="{9DC90D6D-7655-438C-9592-9074A06DF1EF}" destId="{597AE971-BDE8-5444-8785-A83E0C931603}" srcOrd="0" destOrd="2" presId="urn:microsoft.com/office/officeart/2005/8/layout/list1"/>
    <dgm:cxn modelId="{92A828F2-7600-5847-8FBE-3751C344F609}" type="presOf" srcId="{A6DC25E7-C148-43BC-B198-DCC308B7D8E4}" destId="{6C556D7B-924E-D749-BB37-47E4A9B7C636}" srcOrd="0" destOrd="0" presId="urn:microsoft.com/office/officeart/2005/8/layout/list1"/>
    <dgm:cxn modelId="{05143FFE-D150-B248-A088-30819006877A}" srcId="{234A8BA1-138F-41BB-8D23-6161887B45D0}" destId="{47973655-8AE0-9B42-A54F-BBB8BC269214}" srcOrd="2" destOrd="0" parTransId="{EE7E4897-697A-074A-8D56-22609C653170}" sibTransId="{06F05B1F-002D-6D44-86EF-CA354B036EE4}"/>
    <dgm:cxn modelId="{1D8DD106-1490-2D42-9425-727537AADABD}" type="presParOf" srcId="{A56E0AD6-1539-6646-B051-1E970E091E8B}" destId="{F6272F39-F7ED-9D47-873E-ABFF16E4452B}" srcOrd="0" destOrd="0" presId="urn:microsoft.com/office/officeart/2005/8/layout/list1"/>
    <dgm:cxn modelId="{A89078D1-09DE-1543-8865-B858EDD1F548}" type="presParOf" srcId="{F6272F39-F7ED-9D47-873E-ABFF16E4452B}" destId="{6C556D7B-924E-D749-BB37-47E4A9B7C636}" srcOrd="0" destOrd="0" presId="urn:microsoft.com/office/officeart/2005/8/layout/list1"/>
    <dgm:cxn modelId="{405D8049-4118-124A-AE81-FD9CA93C4AB0}" type="presParOf" srcId="{F6272F39-F7ED-9D47-873E-ABFF16E4452B}" destId="{EA707B86-A050-A54C-AF6E-D456301B09F7}" srcOrd="1" destOrd="0" presId="urn:microsoft.com/office/officeart/2005/8/layout/list1"/>
    <dgm:cxn modelId="{C330121E-CBCB-1345-869F-C910A6B8C519}" type="presParOf" srcId="{A56E0AD6-1539-6646-B051-1E970E091E8B}" destId="{B3C2C8DA-2EA3-E546-B00C-9AAC98739F2A}" srcOrd="1" destOrd="0" presId="urn:microsoft.com/office/officeart/2005/8/layout/list1"/>
    <dgm:cxn modelId="{2B39D18E-C770-BF4B-AA1B-EB0DA8DD43A4}" type="presParOf" srcId="{A56E0AD6-1539-6646-B051-1E970E091E8B}" destId="{D823D4E0-570D-A246-9B72-92AD024C9C06}" srcOrd="2" destOrd="0" presId="urn:microsoft.com/office/officeart/2005/8/layout/list1"/>
    <dgm:cxn modelId="{F7598227-4958-8241-9D87-98FF0E05E595}" type="presParOf" srcId="{A56E0AD6-1539-6646-B051-1E970E091E8B}" destId="{850346E8-8B2E-D546-BB8A-BF3001FFD364}" srcOrd="3" destOrd="0" presId="urn:microsoft.com/office/officeart/2005/8/layout/list1"/>
    <dgm:cxn modelId="{8AE0B089-906B-D547-9FF8-EE1989A36ABE}" type="presParOf" srcId="{A56E0AD6-1539-6646-B051-1E970E091E8B}" destId="{8FF51E2C-B88E-8C45-8815-C88FE57AE96F}" srcOrd="4" destOrd="0" presId="urn:microsoft.com/office/officeart/2005/8/layout/list1"/>
    <dgm:cxn modelId="{E9653A90-736F-934E-8697-EEF26E4E7068}" type="presParOf" srcId="{8FF51E2C-B88E-8C45-8815-C88FE57AE96F}" destId="{AE3D6D8D-85E2-CF4B-95DA-1AF4F0A7BC7A}" srcOrd="0" destOrd="0" presId="urn:microsoft.com/office/officeart/2005/8/layout/list1"/>
    <dgm:cxn modelId="{6435E807-20AD-B84A-94F0-A579E12A580B}" type="presParOf" srcId="{8FF51E2C-B88E-8C45-8815-C88FE57AE96F}" destId="{87CAC6A4-903F-064B-9C91-00ABA97809D5}" srcOrd="1" destOrd="0" presId="urn:microsoft.com/office/officeart/2005/8/layout/list1"/>
    <dgm:cxn modelId="{17C59E17-FFF9-FD44-BF47-E58A4610F82C}" type="presParOf" srcId="{A56E0AD6-1539-6646-B051-1E970E091E8B}" destId="{63C4F4C5-FE7B-AE42-83C3-B3CADEAAD9D2}" srcOrd="5" destOrd="0" presId="urn:microsoft.com/office/officeart/2005/8/layout/list1"/>
    <dgm:cxn modelId="{89ED60A4-61F0-A643-BAB6-E6C8DEA2CB0B}" type="presParOf" srcId="{A56E0AD6-1539-6646-B051-1E970E091E8B}" destId="{597AE971-BDE8-5444-8785-A83E0C931603}" srcOrd="6" destOrd="0" presId="urn:microsoft.com/office/officeart/2005/8/layout/list1"/>
    <dgm:cxn modelId="{92C188B1-5343-6246-85ED-162D0913A230}" type="presParOf" srcId="{A56E0AD6-1539-6646-B051-1E970E091E8B}" destId="{277D076D-0B3D-044E-8789-5FC845E89445}" srcOrd="7" destOrd="0" presId="urn:microsoft.com/office/officeart/2005/8/layout/list1"/>
    <dgm:cxn modelId="{E19D3213-EC3A-6B42-B702-F6D639DAE3F9}" type="presParOf" srcId="{A56E0AD6-1539-6646-B051-1E970E091E8B}" destId="{A961B762-3926-7843-A415-CAA12A0D61F9}" srcOrd="8" destOrd="0" presId="urn:microsoft.com/office/officeart/2005/8/layout/list1"/>
    <dgm:cxn modelId="{477EDDA7-FCF9-FE4C-B642-30A393542443}" type="presParOf" srcId="{A961B762-3926-7843-A415-CAA12A0D61F9}" destId="{0D6B55D5-B4C6-B447-89B1-4B16C3B2B7E9}" srcOrd="0" destOrd="0" presId="urn:microsoft.com/office/officeart/2005/8/layout/list1"/>
    <dgm:cxn modelId="{CB3C97E9-10B4-B049-8581-FD7414BF4E06}" type="presParOf" srcId="{A961B762-3926-7843-A415-CAA12A0D61F9}" destId="{5B8EEC7D-5D9D-DF44-8C6E-7FD5D733A4FC}" srcOrd="1" destOrd="0" presId="urn:microsoft.com/office/officeart/2005/8/layout/list1"/>
    <dgm:cxn modelId="{5E27417B-3A30-794E-BA2A-2F4182A5457C}" type="presParOf" srcId="{A56E0AD6-1539-6646-B051-1E970E091E8B}" destId="{51A8A4D0-E3F7-BD4A-AA4F-3046862725CE}" srcOrd="9" destOrd="0" presId="urn:microsoft.com/office/officeart/2005/8/layout/list1"/>
    <dgm:cxn modelId="{257F49AB-10EE-9B45-A306-3E9DFE72E8D9}" type="presParOf" srcId="{A56E0AD6-1539-6646-B051-1E970E091E8B}" destId="{77E855CA-1742-0042-AC18-5D0EA1466A5A}" srcOrd="10" destOrd="0" presId="urn:microsoft.com/office/officeart/2005/8/layout/list1"/>
    <dgm:cxn modelId="{DBEDCE0D-A95D-F44C-A0C9-DDE89B4BDF58}" type="presParOf" srcId="{A56E0AD6-1539-6646-B051-1E970E091E8B}" destId="{F8F62407-FB9A-804B-9FF2-3E94064C8A76}" srcOrd="11" destOrd="0" presId="urn:microsoft.com/office/officeart/2005/8/layout/list1"/>
    <dgm:cxn modelId="{4C66F147-C53E-7B45-A82B-43D69D5A9D32}" type="presParOf" srcId="{A56E0AD6-1539-6646-B051-1E970E091E8B}" destId="{D8BC93BE-3E4F-A24F-8F20-40C53F1FEF33}" srcOrd="12" destOrd="0" presId="urn:microsoft.com/office/officeart/2005/8/layout/list1"/>
    <dgm:cxn modelId="{B9E81C62-44FD-1F42-B8FC-C157D4E1A6F7}" type="presParOf" srcId="{D8BC93BE-3E4F-A24F-8F20-40C53F1FEF33}" destId="{A08E2060-FC4C-594F-9E53-CFD1DF4E05BC}" srcOrd="0" destOrd="0" presId="urn:microsoft.com/office/officeart/2005/8/layout/list1"/>
    <dgm:cxn modelId="{BE282DF2-2FDA-EF41-81A6-0551B208C30B}" type="presParOf" srcId="{D8BC93BE-3E4F-A24F-8F20-40C53F1FEF33}" destId="{CB788071-C671-DE42-9795-C16E53D7F727}" srcOrd="1" destOrd="0" presId="urn:microsoft.com/office/officeart/2005/8/layout/list1"/>
    <dgm:cxn modelId="{4D8150B2-DA12-3E49-8EC4-D95F782AECAC}" type="presParOf" srcId="{A56E0AD6-1539-6646-B051-1E970E091E8B}" destId="{1D3CAA28-1467-7241-8AB5-A55564456344}" srcOrd="13" destOrd="0" presId="urn:microsoft.com/office/officeart/2005/8/layout/list1"/>
    <dgm:cxn modelId="{1BB239BE-FE2C-0D40-807A-AAA9D75F5483}" type="presParOf" srcId="{A56E0AD6-1539-6646-B051-1E970E091E8B}" destId="{CCC03392-55D5-2243-A097-C124D95CE6F1}" srcOrd="14" destOrd="0" presId="urn:microsoft.com/office/officeart/2005/8/layout/list1"/>
    <dgm:cxn modelId="{544492F5-3657-7C46-98EB-3E4CC0DD68F6}" type="presParOf" srcId="{A56E0AD6-1539-6646-B051-1E970E091E8B}" destId="{26F525A7-20CA-5F4F-AF79-EB185915A679}" srcOrd="15" destOrd="0" presId="urn:microsoft.com/office/officeart/2005/8/layout/list1"/>
    <dgm:cxn modelId="{C8C0E60D-20FA-A347-84D0-C93F5E466AC0}" type="presParOf" srcId="{A56E0AD6-1539-6646-B051-1E970E091E8B}" destId="{7E2F897C-CFA3-974A-93A6-0D194F061ECC}" srcOrd="16" destOrd="0" presId="urn:microsoft.com/office/officeart/2005/8/layout/list1"/>
    <dgm:cxn modelId="{99A8931D-D671-CB47-90C4-DC2B45FC685B}" type="presParOf" srcId="{7E2F897C-CFA3-974A-93A6-0D194F061ECC}" destId="{BD92137A-C3B9-3C44-BD8B-57B0EA8E0D33}" srcOrd="0" destOrd="0" presId="urn:microsoft.com/office/officeart/2005/8/layout/list1"/>
    <dgm:cxn modelId="{F51C84B4-C318-A647-97DF-3C7F50D3B212}" type="presParOf" srcId="{7E2F897C-CFA3-974A-93A6-0D194F061ECC}" destId="{295F6B93-2114-E748-848E-1211D16C9CE2}" srcOrd="1" destOrd="0" presId="urn:microsoft.com/office/officeart/2005/8/layout/list1"/>
    <dgm:cxn modelId="{E74AE3C1-A324-3046-9DDC-33629EBB3C2A}" type="presParOf" srcId="{A56E0AD6-1539-6646-B051-1E970E091E8B}" destId="{401B40E4-6A41-2443-B49A-1EBA8BF3511D}" srcOrd="17" destOrd="0" presId="urn:microsoft.com/office/officeart/2005/8/layout/list1"/>
    <dgm:cxn modelId="{B1550595-18D5-6B44-8BD1-895FB3232DEC}" type="presParOf" srcId="{A56E0AD6-1539-6646-B051-1E970E091E8B}" destId="{F29F1465-1649-084C-AF91-B2D9E50A98A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4A8BA1-138F-41BB-8D23-6161887B45D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DC25E7-C148-43BC-B198-DCC308B7D8E4}">
      <dgm:prSet/>
      <dgm:spPr/>
      <dgm:t>
        <a:bodyPr/>
        <a:lstStyle/>
        <a:p>
          <a:r>
            <a:rPr lang="zh-CN"/>
            <a:t>流网络</a:t>
          </a:r>
          <a:endParaRPr lang="en-US"/>
        </a:p>
      </dgm:t>
    </dgm:pt>
    <dgm:pt modelId="{E9F6A87D-EAE1-496E-90C5-94D76A26E1A0}" type="parTrans" cxnId="{40836DE9-9379-4E03-9A2B-0A4E759DFA3E}">
      <dgm:prSet/>
      <dgm:spPr/>
      <dgm:t>
        <a:bodyPr/>
        <a:lstStyle/>
        <a:p>
          <a:endParaRPr lang="en-US"/>
        </a:p>
      </dgm:t>
    </dgm:pt>
    <dgm:pt modelId="{C5F6E1ED-AC92-44F7-A3A8-1B6ED87DF57E}" type="sibTrans" cxnId="{40836DE9-9379-4E03-9A2B-0A4E759DFA3E}">
      <dgm:prSet/>
      <dgm:spPr/>
      <dgm:t>
        <a:bodyPr/>
        <a:lstStyle/>
        <a:p>
          <a:endParaRPr lang="en-US"/>
        </a:p>
      </dgm:t>
    </dgm:pt>
    <dgm:pt modelId="{779370D5-CEC0-4B9B-91B9-2D4658D7E886}">
      <dgm:prSet/>
      <dgm:spPr/>
      <dgm:t>
        <a:bodyPr/>
        <a:lstStyle/>
        <a:p>
          <a:r>
            <a:rPr lang="zh-CN"/>
            <a:t>基本概念：流，最大流，割</a:t>
          </a:r>
          <a:endParaRPr lang="en-US"/>
        </a:p>
      </dgm:t>
    </dgm:pt>
    <dgm:pt modelId="{A01EC990-F312-4728-AA66-0558D43BFAF2}" type="parTrans" cxnId="{485BD864-89FC-4CD4-A8EC-05D5D8570355}">
      <dgm:prSet/>
      <dgm:spPr/>
      <dgm:t>
        <a:bodyPr/>
        <a:lstStyle/>
        <a:p>
          <a:endParaRPr lang="en-US"/>
        </a:p>
      </dgm:t>
    </dgm:pt>
    <dgm:pt modelId="{490431A6-7BA8-44F1-A61D-240159C30858}" type="sibTrans" cxnId="{485BD864-89FC-4CD4-A8EC-05D5D8570355}">
      <dgm:prSet/>
      <dgm:spPr/>
      <dgm:t>
        <a:bodyPr/>
        <a:lstStyle/>
        <a:p>
          <a:endParaRPr lang="en-US"/>
        </a:p>
      </dgm:t>
    </dgm:pt>
    <dgm:pt modelId="{4618C007-D795-4730-B470-B46B08688DA2}">
      <dgm:prSet/>
      <dgm:spPr/>
      <dgm:t>
        <a:bodyPr/>
        <a:lstStyle/>
        <a:p>
          <a:r>
            <a:rPr lang="en-US"/>
            <a:t>Ford-Fulkerson</a:t>
          </a:r>
          <a:r>
            <a:rPr lang="zh-CN"/>
            <a:t>算法</a:t>
          </a:r>
          <a:endParaRPr lang="en-US"/>
        </a:p>
      </dgm:t>
    </dgm:pt>
    <dgm:pt modelId="{0D7807B7-0D92-4BF2-952A-94F260CC0D96}" type="parTrans" cxnId="{483F47BC-754E-4BD5-981C-6144846B2FD2}">
      <dgm:prSet/>
      <dgm:spPr/>
      <dgm:t>
        <a:bodyPr/>
        <a:lstStyle/>
        <a:p>
          <a:endParaRPr lang="en-US"/>
        </a:p>
      </dgm:t>
    </dgm:pt>
    <dgm:pt modelId="{FD210294-9C04-4B11-AB13-0F007CA01D51}" type="sibTrans" cxnId="{483F47BC-754E-4BD5-981C-6144846B2FD2}">
      <dgm:prSet/>
      <dgm:spPr/>
      <dgm:t>
        <a:bodyPr/>
        <a:lstStyle/>
        <a:p>
          <a:endParaRPr lang="en-US"/>
        </a:p>
      </dgm:t>
    </dgm:pt>
    <dgm:pt modelId="{00D6FFBE-0D6B-46B6-9121-95BCDFD884C7}">
      <dgm:prSet/>
      <dgm:spPr/>
      <dgm:t>
        <a:bodyPr/>
        <a:lstStyle/>
        <a:p>
          <a:r>
            <a:rPr lang="zh-CN" dirty="0"/>
            <a:t>剩余网络</a:t>
          </a:r>
          <a:endParaRPr lang="en-US" dirty="0"/>
        </a:p>
      </dgm:t>
    </dgm:pt>
    <dgm:pt modelId="{6E21393E-247A-47D8-A24D-279BA3074894}" type="parTrans" cxnId="{8395FAC6-FE70-460C-9219-9C4ED083B76E}">
      <dgm:prSet/>
      <dgm:spPr/>
      <dgm:t>
        <a:bodyPr/>
        <a:lstStyle/>
        <a:p>
          <a:endParaRPr lang="en-US"/>
        </a:p>
      </dgm:t>
    </dgm:pt>
    <dgm:pt modelId="{F0779FF3-DFBD-42BE-AE9F-0ED34875AFA6}" type="sibTrans" cxnId="{8395FAC6-FE70-460C-9219-9C4ED083B76E}">
      <dgm:prSet/>
      <dgm:spPr/>
      <dgm:t>
        <a:bodyPr/>
        <a:lstStyle/>
        <a:p>
          <a:endParaRPr lang="en-US"/>
        </a:p>
      </dgm:t>
    </dgm:pt>
    <dgm:pt modelId="{829C3D77-3692-4CCF-8E4B-07C03CF489AC}">
      <dgm:prSet/>
      <dgm:spPr/>
      <dgm:t>
        <a:bodyPr/>
        <a:lstStyle/>
        <a:p>
          <a:r>
            <a:rPr lang="zh-CN"/>
            <a:t>增广路径</a:t>
          </a:r>
          <a:endParaRPr lang="en-US"/>
        </a:p>
      </dgm:t>
    </dgm:pt>
    <dgm:pt modelId="{B8F114E1-87BF-472C-8615-C50C3B78E4EA}" type="parTrans" cxnId="{10DA53BF-D285-4F72-A140-9F8D2C7A512A}">
      <dgm:prSet/>
      <dgm:spPr/>
      <dgm:t>
        <a:bodyPr/>
        <a:lstStyle/>
        <a:p>
          <a:endParaRPr lang="en-US"/>
        </a:p>
      </dgm:t>
    </dgm:pt>
    <dgm:pt modelId="{FFDDF496-3CA0-4D60-8C6B-AAD0645E97F5}" type="sibTrans" cxnId="{10DA53BF-D285-4F72-A140-9F8D2C7A512A}">
      <dgm:prSet/>
      <dgm:spPr/>
      <dgm:t>
        <a:bodyPr/>
        <a:lstStyle/>
        <a:p>
          <a:endParaRPr lang="en-US"/>
        </a:p>
      </dgm:t>
    </dgm:pt>
    <dgm:pt modelId="{9DC90D6D-7655-438C-9592-9074A06DF1EF}">
      <dgm:prSet/>
      <dgm:spPr/>
      <dgm:t>
        <a:bodyPr/>
        <a:lstStyle/>
        <a:p>
          <a:r>
            <a:rPr lang="zh-CN" dirty="0"/>
            <a:t>流网络的割</a:t>
          </a:r>
          <a:endParaRPr lang="en-US" dirty="0"/>
        </a:p>
      </dgm:t>
    </dgm:pt>
    <dgm:pt modelId="{FA586CB4-AAC5-4C39-B843-9C7FEF426C51}" type="parTrans" cxnId="{EA051B04-2321-4D19-9805-8A8E998571FA}">
      <dgm:prSet/>
      <dgm:spPr/>
      <dgm:t>
        <a:bodyPr/>
        <a:lstStyle/>
        <a:p>
          <a:endParaRPr lang="en-US"/>
        </a:p>
      </dgm:t>
    </dgm:pt>
    <dgm:pt modelId="{20D0E26C-7585-4697-BE0F-0B4033F541F5}" type="sibTrans" cxnId="{EA051B04-2321-4D19-9805-8A8E998571FA}">
      <dgm:prSet/>
      <dgm:spPr/>
      <dgm:t>
        <a:bodyPr/>
        <a:lstStyle/>
        <a:p>
          <a:endParaRPr lang="en-US"/>
        </a:p>
      </dgm:t>
    </dgm:pt>
    <dgm:pt modelId="{E1966750-F290-41D1-B653-29FA4465EF32}">
      <dgm:prSet/>
      <dgm:spPr/>
      <dgm:t>
        <a:bodyPr/>
        <a:lstStyle/>
        <a:p>
          <a:r>
            <a:rPr lang="zh-CN" dirty="0"/>
            <a:t>最大二分匹配</a:t>
          </a:r>
          <a:endParaRPr lang="en-US" dirty="0"/>
        </a:p>
      </dgm:t>
    </dgm:pt>
    <dgm:pt modelId="{C268E205-8775-4D2E-8116-A4452DD44384}" type="parTrans" cxnId="{B66D651C-1047-4F84-8425-31DC8D0BB5B7}">
      <dgm:prSet/>
      <dgm:spPr/>
      <dgm:t>
        <a:bodyPr/>
        <a:lstStyle/>
        <a:p>
          <a:endParaRPr lang="en-US"/>
        </a:p>
      </dgm:t>
    </dgm:pt>
    <dgm:pt modelId="{CB0BD3D8-57C4-4FA0-BFA0-6CD83A40BA45}" type="sibTrans" cxnId="{B66D651C-1047-4F84-8425-31DC8D0BB5B7}">
      <dgm:prSet/>
      <dgm:spPr/>
      <dgm:t>
        <a:bodyPr/>
        <a:lstStyle/>
        <a:p>
          <a:endParaRPr lang="en-US"/>
        </a:p>
      </dgm:t>
    </dgm:pt>
    <dgm:pt modelId="{47973655-8AE0-9B42-A54F-BBB8BC269214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Edmonds-Karp</a:t>
          </a:r>
          <a:r>
            <a:rPr lang="zh-CN" altLang="en-US" dirty="0">
              <a:solidFill>
                <a:schemeClr val="bg1"/>
              </a:solidFill>
            </a:rPr>
            <a:t>算法</a:t>
          </a:r>
          <a:endParaRPr lang="en-US" dirty="0">
            <a:solidFill>
              <a:schemeClr val="bg1"/>
            </a:solidFill>
          </a:endParaRPr>
        </a:p>
      </dgm:t>
    </dgm:pt>
    <dgm:pt modelId="{EE7E4897-697A-074A-8D56-22609C653170}" type="par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06F05B1F-002D-6D44-86EF-CA354B036EE4}" type="sib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B7D20505-2988-A64E-ABFC-A337A50B8515}">
      <dgm:prSet/>
      <dgm:spPr/>
      <dgm:t>
        <a:bodyPr/>
        <a:lstStyle/>
        <a:p>
          <a:r>
            <a:rPr lang="en-US" dirty="0" err="1"/>
            <a:t>基于最大流的最密子图查找</a:t>
          </a:r>
          <a:endParaRPr lang="en-US" dirty="0"/>
        </a:p>
      </dgm:t>
    </dgm:pt>
    <dgm:pt modelId="{6986C275-428F-3E4E-BDDF-69F91050C4E0}" type="par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9C02872D-B4BF-5544-AA39-833C4F5D9BBD}" type="sib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A56E0AD6-1539-6646-B051-1E970E091E8B}" type="pres">
      <dgm:prSet presAssocID="{234A8BA1-138F-41BB-8D23-6161887B45D0}" presName="linear" presStyleCnt="0">
        <dgm:presLayoutVars>
          <dgm:dir/>
          <dgm:animLvl val="lvl"/>
          <dgm:resizeHandles val="exact"/>
        </dgm:presLayoutVars>
      </dgm:prSet>
      <dgm:spPr/>
    </dgm:pt>
    <dgm:pt modelId="{F6272F39-F7ED-9D47-873E-ABFF16E4452B}" type="pres">
      <dgm:prSet presAssocID="{A6DC25E7-C148-43BC-B198-DCC308B7D8E4}" presName="parentLin" presStyleCnt="0"/>
      <dgm:spPr/>
    </dgm:pt>
    <dgm:pt modelId="{6C556D7B-924E-D749-BB37-47E4A9B7C636}" type="pres">
      <dgm:prSet presAssocID="{A6DC25E7-C148-43BC-B198-DCC308B7D8E4}" presName="parentLeftMargin" presStyleLbl="node1" presStyleIdx="0" presStyleCnt="5"/>
      <dgm:spPr/>
    </dgm:pt>
    <dgm:pt modelId="{EA707B86-A050-A54C-AF6E-D456301B09F7}" type="pres">
      <dgm:prSet presAssocID="{A6DC25E7-C148-43BC-B198-DCC308B7D8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C2C8DA-2EA3-E546-B00C-9AAC98739F2A}" type="pres">
      <dgm:prSet presAssocID="{A6DC25E7-C148-43BC-B198-DCC308B7D8E4}" presName="negativeSpace" presStyleCnt="0"/>
      <dgm:spPr/>
    </dgm:pt>
    <dgm:pt modelId="{D823D4E0-570D-A246-9B72-92AD024C9C06}" type="pres">
      <dgm:prSet presAssocID="{A6DC25E7-C148-43BC-B198-DCC308B7D8E4}" presName="childText" presStyleLbl="conFgAcc1" presStyleIdx="0" presStyleCnt="5">
        <dgm:presLayoutVars>
          <dgm:bulletEnabled val="1"/>
        </dgm:presLayoutVars>
      </dgm:prSet>
      <dgm:spPr/>
    </dgm:pt>
    <dgm:pt modelId="{850346E8-8B2E-D546-BB8A-BF3001FFD364}" type="pres">
      <dgm:prSet presAssocID="{C5F6E1ED-AC92-44F7-A3A8-1B6ED87DF57E}" presName="spaceBetweenRectangles" presStyleCnt="0"/>
      <dgm:spPr/>
    </dgm:pt>
    <dgm:pt modelId="{8FF51E2C-B88E-8C45-8815-C88FE57AE96F}" type="pres">
      <dgm:prSet presAssocID="{4618C007-D795-4730-B470-B46B08688DA2}" presName="parentLin" presStyleCnt="0"/>
      <dgm:spPr/>
    </dgm:pt>
    <dgm:pt modelId="{AE3D6D8D-85E2-CF4B-95DA-1AF4F0A7BC7A}" type="pres">
      <dgm:prSet presAssocID="{4618C007-D795-4730-B470-B46B08688DA2}" presName="parentLeftMargin" presStyleLbl="node1" presStyleIdx="0" presStyleCnt="5"/>
      <dgm:spPr/>
    </dgm:pt>
    <dgm:pt modelId="{87CAC6A4-903F-064B-9C91-00ABA97809D5}" type="pres">
      <dgm:prSet presAssocID="{4618C007-D795-4730-B470-B46B08688D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C4F4C5-FE7B-AE42-83C3-B3CADEAAD9D2}" type="pres">
      <dgm:prSet presAssocID="{4618C007-D795-4730-B470-B46B08688DA2}" presName="negativeSpace" presStyleCnt="0"/>
      <dgm:spPr/>
    </dgm:pt>
    <dgm:pt modelId="{597AE971-BDE8-5444-8785-A83E0C931603}" type="pres">
      <dgm:prSet presAssocID="{4618C007-D795-4730-B470-B46B08688DA2}" presName="childText" presStyleLbl="conFgAcc1" presStyleIdx="1" presStyleCnt="5">
        <dgm:presLayoutVars>
          <dgm:bulletEnabled val="1"/>
        </dgm:presLayoutVars>
      </dgm:prSet>
      <dgm:spPr/>
    </dgm:pt>
    <dgm:pt modelId="{277D076D-0B3D-044E-8789-5FC845E89445}" type="pres">
      <dgm:prSet presAssocID="{FD210294-9C04-4B11-AB13-0F007CA01D51}" presName="spaceBetweenRectangles" presStyleCnt="0"/>
      <dgm:spPr/>
    </dgm:pt>
    <dgm:pt modelId="{A961B762-3926-7843-A415-CAA12A0D61F9}" type="pres">
      <dgm:prSet presAssocID="{47973655-8AE0-9B42-A54F-BBB8BC269214}" presName="parentLin" presStyleCnt="0"/>
      <dgm:spPr/>
    </dgm:pt>
    <dgm:pt modelId="{0D6B55D5-B4C6-B447-89B1-4B16C3B2B7E9}" type="pres">
      <dgm:prSet presAssocID="{47973655-8AE0-9B42-A54F-BBB8BC269214}" presName="parentLeftMargin" presStyleLbl="node1" presStyleIdx="1" presStyleCnt="5"/>
      <dgm:spPr/>
    </dgm:pt>
    <dgm:pt modelId="{5B8EEC7D-5D9D-DF44-8C6E-7FD5D733A4FC}" type="pres">
      <dgm:prSet presAssocID="{47973655-8AE0-9B42-A54F-BBB8BC2692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A8A4D0-E3F7-BD4A-AA4F-3046862725CE}" type="pres">
      <dgm:prSet presAssocID="{47973655-8AE0-9B42-A54F-BBB8BC269214}" presName="negativeSpace" presStyleCnt="0"/>
      <dgm:spPr/>
    </dgm:pt>
    <dgm:pt modelId="{77E855CA-1742-0042-AC18-5D0EA1466A5A}" type="pres">
      <dgm:prSet presAssocID="{47973655-8AE0-9B42-A54F-BBB8BC269214}" presName="childText" presStyleLbl="conFgAcc1" presStyleIdx="2" presStyleCnt="5">
        <dgm:presLayoutVars>
          <dgm:bulletEnabled val="1"/>
        </dgm:presLayoutVars>
      </dgm:prSet>
      <dgm:spPr/>
    </dgm:pt>
    <dgm:pt modelId="{F8F62407-FB9A-804B-9FF2-3E94064C8A76}" type="pres">
      <dgm:prSet presAssocID="{06F05B1F-002D-6D44-86EF-CA354B036EE4}" presName="spaceBetweenRectangles" presStyleCnt="0"/>
      <dgm:spPr/>
    </dgm:pt>
    <dgm:pt modelId="{D8BC93BE-3E4F-A24F-8F20-40C53F1FEF33}" type="pres">
      <dgm:prSet presAssocID="{E1966750-F290-41D1-B653-29FA4465EF32}" presName="parentLin" presStyleCnt="0"/>
      <dgm:spPr/>
    </dgm:pt>
    <dgm:pt modelId="{A08E2060-FC4C-594F-9E53-CFD1DF4E05BC}" type="pres">
      <dgm:prSet presAssocID="{E1966750-F290-41D1-B653-29FA4465EF32}" presName="parentLeftMargin" presStyleLbl="node1" presStyleIdx="2" presStyleCnt="5"/>
      <dgm:spPr/>
    </dgm:pt>
    <dgm:pt modelId="{CB788071-C671-DE42-9795-C16E53D7F727}" type="pres">
      <dgm:prSet presAssocID="{E1966750-F290-41D1-B653-29FA4465EF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3CAA28-1467-7241-8AB5-A55564456344}" type="pres">
      <dgm:prSet presAssocID="{E1966750-F290-41D1-B653-29FA4465EF32}" presName="negativeSpace" presStyleCnt="0"/>
      <dgm:spPr/>
    </dgm:pt>
    <dgm:pt modelId="{CCC03392-55D5-2243-A097-C124D95CE6F1}" type="pres">
      <dgm:prSet presAssocID="{E1966750-F290-41D1-B653-29FA4465EF32}" presName="childText" presStyleLbl="conFgAcc1" presStyleIdx="3" presStyleCnt="5">
        <dgm:presLayoutVars>
          <dgm:bulletEnabled val="1"/>
        </dgm:presLayoutVars>
      </dgm:prSet>
      <dgm:spPr/>
    </dgm:pt>
    <dgm:pt modelId="{26F525A7-20CA-5F4F-AF79-EB185915A679}" type="pres">
      <dgm:prSet presAssocID="{CB0BD3D8-57C4-4FA0-BFA0-6CD83A40BA45}" presName="spaceBetweenRectangles" presStyleCnt="0"/>
      <dgm:spPr/>
    </dgm:pt>
    <dgm:pt modelId="{7E2F897C-CFA3-974A-93A6-0D194F061ECC}" type="pres">
      <dgm:prSet presAssocID="{B7D20505-2988-A64E-ABFC-A337A50B8515}" presName="parentLin" presStyleCnt="0"/>
      <dgm:spPr/>
    </dgm:pt>
    <dgm:pt modelId="{BD92137A-C3B9-3C44-BD8B-57B0EA8E0D33}" type="pres">
      <dgm:prSet presAssocID="{B7D20505-2988-A64E-ABFC-A337A50B8515}" presName="parentLeftMargin" presStyleLbl="node1" presStyleIdx="3" presStyleCnt="5"/>
      <dgm:spPr/>
    </dgm:pt>
    <dgm:pt modelId="{295F6B93-2114-E748-848E-1211D16C9CE2}" type="pres">
      <dgm:prSet presAssocID="{B7D20505-2988-A64E-ABFC-A337A50B85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1B40E4-6A41-2443-B49A-1EBA8BF3511D}" type="pres">
      <dgm:prSet presAssocID="{B7D20505-2988-A64E-ABFC-A337A50B8515}" presName="negativeSpace" presStyleCnt="0"/>
      <dgm:spPr/>
    </dgm:pt>
    <dgm:pt modelId="{F29F1465-1649-084C-AF91-B2D9E50A98A6}" type="pres">
      <dgm:prSet presAssocID="{B7D20505-2988-A64E-ABFC-A337A50B851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051B04-2321-4D19-9805-8A8E998571FA}" srcId="{4618C007-D795-4730-B470-B46B08688DA2}" destId="{9DC90D6D-7655-438C-9592-9074A06DF1EF}" srcOrd="2" destOrd="0" parTransId="{FA586CB4-AAC5-4C39-B843-9C7FEF426C51}" sibTransId="{20D0E26C-7585-4697-BE0F-0B4033F541F5}"/>
    <dgm:cxn modelId="{91BF0306-35B2-D746-8EC0-7787EA104D6E}" type="presOf" srcId="{4618C007-D795-4730-B470-B46B08688DA2}" destId="{AE3D6D8D-85E2-CF4B-95DA-1AF4F0A7BC7A}" srcOrd="0" destOrd="0" presId="urn:microsoft.com/office/officeart/2005/8/layout/list1"/>
    <dgm:cxn modelId="{7925F20D-CB4A-B54B-B5A6-B11AB0667B6E}" type="presOf" srcId="{47973655-8AE0-9B42-A54F-BBB8BC269214}" destId="{5B8EEC7D-5D9D-DF44-8C6E-7FD5D733A4FC}" srcOrd="1" destOrd="0" presId="urn:microsoft.com/office/officeart/2005/8/layout/list1"/>
    <dgm:cxn modelId="{B66D651C-1047-4F84-8425-31DC8D0BB5B7}" srcId="{234A8BA1-138F-41BB-8D23-6161887B45D0}" destId="{E1966750-F290-41D1-B653-29FA4465EF32}" srcOrd="3" destOrd="0" parTransId="{C268E205-8775-4D2E-8116-A4452DD44384}" sibTransId="{CB0BD3D8-57C4-4FA0-BFA0-6CD83A40BA45}"/>
    <dgm:cxn modelId="{B1F7E526-4965-9F4D-9534-8D8D850C8D74}" type="presOf" srcId="{E1966750-F290-41D1-B653-29FA4465EF32}" destId="{A08E2060-FC4C-594F-9E53-CFD1DF4E05BC}" srcOrd="0" destOrd="0" presId="urn:microsoft.com/office/officeart/2005/8/layout/list1"/>
    <dgm:cxn modelId="{012C412A-3438-1D40-8E0F-C8345D3F6582}" type="presOf" srcId="{234A8BA1-138F-41BB-8D23-6161887B45D0}" destId="{A56E0AD6-1539-6646-B051-1E970E091E8B}" srcOrd="0" destOrd="0" presId="urn:microsoft.com/office/officeart/2005/8/layout/list1"/>
    <dgm:cxn modelId="{8C9F3342-887B-A04D-83CD-9DB0DA58B691}" srcId="{234A8BA1-138F-41BB-8D23-6161887B45D0}" destId="{B7D20505-2988-A64E-ABFC-A337A50B8515}" srcOrd="4" destOrd="0" parTransId="{6986C275-428F-3E4E-BDDF-69F91050C4E0}" sibTransId="{9C02872D-B4BF-5544-AA39-833C4F5D9BBD}"/>
    <dgm:cxn modelId="{64F0124C-EFCE-2E48-A115-DCCA42ABBD9D}" type="presOf" srcId="{779370D5-CEC0-4B9B-91B9-2D4658D7E886}" destId="{D823D4E0-570D-A246-9B72-92AD024C9C06}" srcOrd="0" destOrd="0" presId="urn:microsoft.com/office/officeart/2005/8/layout/list1"/>
    <dgm:cxn modelId="{752C1D5C-60D3-9A4E-969B-F2FA3EA51C97}" type="presOf" srcId="{B7D20505-2988-A64E-ABFC-A337A50B8515}" destId="{BD92137A-C3B9-3C44-BD8B-57B0EA8E0D33}" srcOrd="0" destOrd="0" presId="urn:microsoft.com/office/officeart/2005/8/layout/list1"/>
    <dgm:cxn modelId="{485BD864-89FC-4CD4-A8EC-05D5D8570355}" srcId="{A6DC25E7-C148-43BC-B198-DCC308B7D8E4}" destId="{779370D5-CEC0-4B9B-91B9-2D4658D7E886}" srcOrd="0" destOrd="0" parTransId="{A01EC990-F312-4728-AA66-0558D43BFAF2}" sibTransId="{490431A6-7BA8-44F1-A61D-240159C30858}"/>
    <dgm:cxn modelId="{40477C6D-E1F1-B240-A688-7D82CFB3FE1D}" type="presOf" srcId="{829C3D77-3692-4CCF-8E4B-07C03CF489AC}" destId="{597AE971-BDE8-5444-8785-A83E0C931603}" srcOrd="0" destOrd="1" presId="urn:microsoft.com/office/officeart/2005/8/layout/list1"/>
    <dgm:cxn modelId="{BF74C27D-63D0-694E-81E3-E56DEBD247C6}" type="presOf" srcId="{4618C007-D795-4730-B470-B46B08688DA2}" destId="{87CAC6A4-903F-064B-9C91-00ABA97809D5}" srcOrd="1" destOrd="0" presId="urn:microsoft.com/office/officeart/2005/8/layout/list1"/>
    <dgm:cxn modelId="{C3EE5B9D-2324-574D-ADB6-299921496A49}" type="presOf" srcId="{00D6FFBE-0D6B-46B6-9121-95BCDFD884C7}" destId="{597AE971-BDE8-5444-8785-A83E0C931603}" srcOrd="0" destOrd="0" presId="urn:microsoft.com/office/officeart/2005/8/layout/list1"/>
    <dgm:cxn modelId="{483F47BC-754E-4BD5-981C-6144846B2FD2}" srcId="{234A8BA1-138F-41BB-8D23-6161887B45D0}" destId="{4618C007-D795-4730-B470-B46B08688DA2}" srcOrd="1" destOrd="0" parTransId="{0D7807B7-0D92-4BF2-952A-94F260CC0D96}" sibTransId="{FD210294-9C04-4B11-AB13-0F007CA01D51}"/>
    <dgm:cxn modelId="{10DA53BF-D285-4F72-A140-9F8D2C7A512A}" srcId="{4618C007-D795-4730-B470-B46B08688DA2}" destId="{829C3D77-3692-4CCF-8E4B-07C03CF489AC}" srcOrd="1" destOrd="0" parTransId="{B8F114E1-87BF-472C-8615-C50C3B78E4EA}" sibTransId="{FFDDF496-3CA0-4D60-8C6B-AAD0645E97F5}"/>
    <dgm:cxn modelId="{57FB80C4-B7A9-F44E-84AF-70608BE6BE0A}" type="presOf" srcId="{47973655-8AE0-9B42-A54F-BBB8BC269214}" destId="{0D6B55D5-B4C6-B447-89B1-4B16C3B2B7E9}" srcOrd="0" destOrd="0" presId="urn:microsoft.com/office/officeart/2005/8/layout/list1"/>
    <dgm:cxn modelId="{8395FAC6-FE70-460C-9219-9C4ED083B76E}" srcId="{4618C007-D795-4730-B470-B46B08688DA2}" destId="{00D6FFBE-0D6B-46B6-9121-95BCDFD884C7}" srcOrd="0" destOrd="0" parTransId="{6E21393E-247A-47D8-A24D-279BA3074894}" sibTransId="{F0779FF3-DFBD-42BE-AE9F-0ED34875AFA6}"/>
    <dgm:cxn modelId="{1C6AF7CD-105D-9F41-AF12-6FA519E7340F}" type="presOf" srcId="{B7D20505-2988-A64E-ABFC-A337A50B8515}" destId="{295F6B93-2114-E748-848E-1211D16C9CE2}" srcOrd="1" destOrd="0" presId="urn:microsoft.com/office/officeart/2005/8/layout/list1"/>
    <dgm:cxn modelId="{66BA77D7-AB52-124F-8636-97E5904D4992}" type="presOf" srcId="{A6DC25E7-C148-43BC-B198-DCC308B7D8E4}" destId="{EA707B86-A050-A54C-AF6E-D456301B09F7}" srcOrd="1" destOrd="0" presId="urn:microsoft.com/office/officeart/2005/8/layout/list1"/>
    <dgm:cxn modelId="{40836DE9-9379-4E03-9A2B-0A4E759DFA3E}" srcId="{234A8BA1-138F-41BB-8D23-6161887B45D0}" destId="{A6DC25E7-C148-43BC-B198-DCC308B7D8E4}" srcOrd="0" destOrd="0" parTransId="{E9F6A87D-EAE1-496E-90C5-94D76A26E1A0}" sibTransId="{C5F6E1ED-AC92-44F7-A3A8-1B6ED87DF57E}"/>
    <dgm:cxn modelId="{4BC62DEE-4657-0745-B68E-07C20D65B1E2}" type="presOf" srcId="{E1966750-F290-41D1-B653-29FA4465EF32}" destId="{CB788071-C671-DE42-9795-C16E53D7F727}" srcOrd="1" destOrd="0" presId="urn:microsoft.com/office/officeart/2005/8/layout/list1"/>
    <dgm:cxn modelId="{A89D20F0-467B-D748-BD82-4661E1A75BBB}" type="presOf" srcId="{9DC90D6D-7655-438C-9592-9074A06DF1EF}" destId="{597AE971-BDE8-5444-8785-A83E0C931603}" srcOrd="0" destOrd="2" presId="urn:microsoft.com/office/officeart/2005/8/layout/list1"/>
    <dgm:cxn modelId="{92A828F2-7600-5847-8FBE-3751C344F609}" type="presOf" srcId="{A6DC25E7-C148-43BC-B198-DCC308B7D8E4}" destId="{6C556D7B-924E-D749-BB37-47E4A9B7C636}" srcOrd="0" destOrd="0" presId="urn:microsoft.com/office/officeart/2005/8/layout/list1"/>
    <dgm:cxn modelId="{05143FFE-D150-B248-A088-30819006877A}" srcId="{234A8BA1-138F-41BB-8D23-6161887B45D0}" destId="{47973655-8AE0-9B42-A54F-BBB8BC269214}" srcOrd="2" destOrd="0" parTransId="{EE7E4897-697A-074A-8D56-22609C653170}" sibTransId="{06F05B1F-002D-6D44-86EF-CA354B036EE4}"/>
    <dgm:cxn modelId="{1D8DD106-1490-2D42-9425-727537AADABD}" type="presParOf" srcId="{A56E0AD6-1539-6646-B051-1E970E091E8B}" destId="{F6272F39-F7ED-9D47-873E-ABFF16E4452B}" srcOrd="0" destOrd="0" presId="urn:microsoft.com/office/officeart/2005/8/layout/list1"/>
    <dgm:cxn modelId="{A89078D1-09DE-1543-8865-B858EDD1F548}" type="presParOf" srcId="{F6272F39-F7ED-9D47-873E-ABFF16E4452B}" destId="{6C556D7B-924E-D749-BB37-47E4A9B7C636}" srcOrd="0" destOrd="0" presId="urn:microsoft.com/office/officeart/2005/8/layout/list1"/>
    <dgm:cxn modelId="{405D8049-4118-124A-AE81-FD9CA93C4AB0}" type="presParOf" srcId="{F6272F39-F7ED-9D47-873E-ABFF16E4452B}" destId="{EA707B86-A050-A54C-AF6E-D456301B09F7}" srcOrd="1" destOrd="0" presId="urn:microsoft.com/office/officeart/2005/8/layout/list1"/>
    <dgm:cxn modelId="{C330121E-CBCB-1345-869F-C910A6B8C519}" type="presParOf" srcId="{A56E0AD6-1539-6646-B051-1E970E091E8B}" destId="{B3C2C8DA-2EA3-E546-B00C-9AAC98739F2A}" srcOrd="1" destOrd="0" presId="urn:microsoft.com/office/officeart/2005/8/layout/list1"/>
    <dgm:cxn modelId="{2B39D18E-C770-BF4B-AA1B-EB0DA8DD43A4}" type="presParOf" srcId="{A56E0AD6-1539-6646-B051-1E970E091E8B}" destId="{D823D4E0-570D-A246-9B72-92AD024C9C06}" srcOrd="2" destOrd="0" presId="urn:microsoft.com/office/officeart/2005/8/layout/list1"/>
    <dgm:cxn modelId="{F7598227-4958-8241-9D87-98FF0E05E595}" type="presParOf" srcId="{A56E0AD6-1539-6646-B051-1E970E091E8B}" destId="{850346E8-8B2E-D546-BB8A-BF3001FFD364}" srcOrd="3" destOrd="0" presId="urn:microsoft.com/office/officeart/2005/8/layout/list1"/>
    <dgm:cxn modelId="{8AE0B089-906B-D547-9FF8-EE1989A36ABE}" type="presParOf" srcId="{A56E0AD6-1539-6646-B051-1E970E091E8B}" destId="{8FF51E2C-B88E-8C45-8815-C88FE57AE96F}" srcOrd="4" destOrd="0" presId="urn:microsoft.com/office/officeart/2005/8/layout/list1"/>
    <dgm:cxn modelId="{E9653A90-736F-934E-8697-EEF26E4E7068}" type="presParOf" srcId="{8FF51E2C-B88E-8C45-8815-C88FE57AE96F}" destId="{AE3D6D8D-85E2-CF4B-95DA-1AF4F0A7BC7A}" srcOrd="0" destOrd="0" presId="urn:microsoft.com/office/officeart/2005/8/layout/list1"/>
    <dgm:cxn modelId="{6435E807-20AD-B84A-94F0-A579E12A580B}" type="presParOf" srcId="{8FF51E2C-B88E-8C45-8815-C88FE57AE96F}" destId="{87CAC6A4-903F-064B-9C91-00ABA97809D5}" srcOrd="1" destOrd="0" presId="urn:microsoft.com/office/officeart/2005/8/layout/list1"/>
    <dgm:cxn modelId="{17C59E17-FFF9-FD44-BF47-E58A4610F82C}" type="presParOf" srcId="{A56E0AD6-1539-6646-B051-1E970E091E8B}" destId="{63C4F4C5-FE7B-AE42-83C3-B3CADEAAD9D2}" srcOrd="5" destOrd="0" presId="urn:microsoft.com/office/officeart/2005/8/layout/list1"/>
    <dgm:cxn modelId="{89ED60A4-61F0-A643-BAB6-E6C8DEA2CB0B}" type="presParOf" srcId="{A56E0AD6-1539-6646-B051-1E970E091E8B}" destId="{597AE971-BDE8-5444-8785-A83E0C931603}" srcOrd="6" destOrd="0" presId="urn:microsoft.com/office/officeart/2005/8/layout/list1"/>
    <dgm:cxn modelId="{92C188B1-5343-6246-85ED-162D0913A230}" type="presParOf" srcId="{A56E0AD6-1539-6646-B051-1E970E091E8B}" destId="{277D076D-0B3D-044E-8789-5FC845E89445}" srcOrd="7" destOrd="0" presId="urn:microsoft.com/office/officeart/2005/8/layout/list1"/>
    <dgm:cxn modelId="{E19D3213-EC3A-6B42-B702-F6D639DAE3F9}" type="presParOf" srcId="{A56E0AD6-1539-6646-B051-1E970E091E8B}" destId="{A961B762-3926-7843-A415-CAA12A0D61F9}" srcOrd="8" destOrd="0" presId="urn:microsoft.com/office/officeart/2005/8/layout/list1"/>
    <dgm:cxn modelId="{477EDDA7-FCF9-FE4C-B642-30A393542443}" type="presParOf" srcId="{A961B762-3926-7843-A415-CAA12A0D61F9}" destId="{0D6B55D5-B4C6-B447-89B1-4B16C3B2B7E9}" srcOrd="0" destOrd="0" presId="urn:microsoft.com/office/officeart/2005/8/layout/list1"/>
    <dgm:cxn modelId="{CB3C97E9-10B4-B049-8581-FD7414BF4E06}" type="presParOf" srcId="{A961B762-3926-7843-A415-CAA12A0D61F9}" destId="{5B8EEC7D-5D9D-DF44-8C6E-7FD5D733A4FC}" srcOrd="1" destOrd="0" presId="urn:microsoft.com/office/officeart/2005/8/layout/list1"/>
    <dgm:cxn modelId="{5E27417B-3A30-794E-BA2A-2F4182A5457C}" type="presParOf" srcId="{A56E0AD6-1539-6646-B051-1E970E091E8B}" destId="{51A8A4D0-E3F7-BD4A-AA4F-3046862725CE}" srcOrd="9" destOrd="0" presId="urn:microsoft.com/office/officeart/2005/8/layout/list1"/>
    <dgm:cxn modelId="{257F49AB-10EE-9B45-A306-3E9DFE72E8D9}" type="presParOf" srcId="{A56E0AD6-1539-6646-B051-1E970E091E8B}" destId="{77E855CA-1742-0042-AC18-5D0EA1466A5A}" srcOrd="10" destOrd="0" presId="urn:microsoft.com/office/officeart/2005/8/layout/list1"/>
    <dgm:cxn modelId="{DBEDCE0D-A95D-F44C-A0C9-DDE89B4BDF58}" type="presParOf" srcId="{A56E0AD6-1539-6646-B051-1E970E091E8B}" destId="{F8F62407-FB9A-804B-9FF2-3E94064C8A76}" srcOrd="11" destOrd="0" presId="urn:microsoft.com/office/officeart/2005/8/layout/list1"/>
    <dgm:cxn modelId="{4C66F147-C53E-7B45-A82B-43D69D5A9D32}" type="presParOf" srcId="{A56E0AD6-1539-6646-B051-1E970E091E8B}" destId="{D8BC93BE-3E4F-A24F-8F20-40C53F1FEF33}" srcOrd="12" destOrd="0" presId="urn:microsoft.com/office/officeart/2005/8/layout/list1"/>
    <dgm:cxn modelId="{B9E81C62-44FD-1F42-B8FC-C157D4E1A6F7}" type="presParOf" srcId="{D8BC93BE-3E4F-A24F-8F20-40C53F1FEF33}" destId="{A08E2060-FC4C-594F-9E53-CFD1DF4E05BC}" srcOrd="0" destOrd="0" presId="urn:microsoft.com/office/officeart/2005/8/layout/list1"/>
    <dgm:cxn modelId="{BE282DF2-2FDA-EF41-81A6-0551B208C30B}" type="presParOf" srcId="{D8BC93BE-3E4F-A24F-8F20-40C53F1FEF33}" destId="{CB788071-C671-DE42-9795-C16E53D7F727}" srcOrd="1" destOrd="0" presId="urn:microsoft.com/office/officeart/2005/8/layout/list1"/>
    <dgm:cxn modelId="{4D8150B2-DA12-3E49-8EC4-D95F782AECAC}" type="presParOf" srcId="{A56E0AD6-1539-6646-B051-1E970E091E8B}" destId="{1D3CAA28-1467-7241-8AB5-A55564456344}" srcOrd="13" destOrd="0" presId="urn:microsoft.com/office/officeart/2005/8/layout/list1"/>
    <dgm:cxn modelId="{1BB239BE-FE2C-0D40-807A-AAA9D75F5483}" type="presParOf" srcId="{A56E0AD6-1539-6646-B051-1E970E091E8B}" destId="{CCC03392-55D5-2243-A097-C124D95CE6F1}" srcOrd="14" destOrd="0" presId="urn:microsoft.com/office/officeart/2005/8/layout/list1"/>
    <dgm:cxn modelId="{544492F5-3657-7C46-98EB-3E4CC0DD68F6}" type="presParOf" srcId="{A56E0AD6-1539-6646-B051-1E970E091E8B}" destId="{26F525A7-20CA-5F4F-AF79-EB185915A679}" srcOrd="15" destOrd="0" presId="urn:microsoft.com/office/officeart/2005/8/layout/list1"/>
    <dgm:cxn modelId="{C8C0E60D-20FA-A347-84D0-C93F5E466AC0}" type="presParOf" srcId="{A56E0AD6-1539-6646-B051-1E970E091E8B}" destId="{7E2F897C-CFA3-974A-93A6-0D194F061ECC}" srcOrd="16" destOrd="0" presId="urn:microsoft.com/office/officeart/2005/8/layout/list1"/>
    <dgm:cxn modelId="{99A8931D-D671-CB47-90C4-DC2B45FC685B}" type="presParOf" srcId="{7E2F897C-CFA3-974A-93A6-0D194F061ECC}" destId="{BD92137A-C3B9-3C44-BD8B-57B0EA8E0D33}" srcOrd="0" destOrd="0" presId="urn:microsoft.com/office/officeart/2005/8/layout/list1"/>
    <dgm:cxn modelId="{F51C84B4-C318-A647-97DF-3C7F50D3B212}" type="presParOf" srcId="{7E2F897C-CFA3-974A-93A6-0D194F061ECC}" destId="{295F6B93-2114-E748-848E-1211D16C9CE2}" srcOrd="1" destOrd="0" presId="urn:microsoft.com/office/officeart/2005/8/layout/list1"/>
    <dgm:cxn modelId="{E74AE3C1-A324-3046-9DDC-33629EBB3C2A}" type="presParOf" srcId="{A56E0AD6-1539-6646-B051-1E970E091E8B}" destId="{401B40E4-6A41-2443-B49A-1EBA8BF3511D}" srcOrd="17" destOrd="0" presId="urn:microsoft.com/office/officeart/2005/8/layout/list1"/>
    <dgm:cxn modelId="{B1550595-18D5-6B44-8BD1-895FB3232DEC}" type="presParOf" srcId="{A56E0AD6-1539-6646-B051-1E970E091E8B}" destId="{F29F1465-1649-084C-AF91-B2D9E50A98A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4A8BA1-138F-41BB-8D23-6161887B45D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DC25E7-C148-43BC-B198-DCC308B7D8E4}">
      <dgm:prSet/>
      <dgm:spPr/>
      <dgm:t>
        <a:bodyPr/>
        <a:lstStyle/>
        <a:p>
          <a:r>
            <a:rPr lang="zh-CN"/>
            <a:t>流网络</a:t>
          </a:r>
          <a:endParaRPr lang="en-US"/>
        </a:p>
      </dgm:t>
    </dgm:pt>
    <dgm:pt modelId="{E9F6A87D-EAE1-496E-90C5-94D76A26E1A0}" type="parTrans" cxnId="{40836DE9-9379-4E03-9A2B-0A4E759DFA3E}">
      <dgm:prSet/>
      <dgm:spPr/>
      <dgm:t>
        <a:bodyPr/>
        <a:lstStyle/>
        <a:p>
          <a:endParaRPr lang="en-US"/>
        </a:p>
      </dgm:t>
    </dgm:pt>
    <dgm:pt modelId="{C5F6E1ED-AC92-44F7-A3A8-1B6ED87DF57E}" type="sibTrans" cxnId="{40836DE9-9379-4E03-9A2B-0A4E759DFA3E}">
      <dgm:prSet/>
      <dgm:spPr/>
      <dgm:t>
        <a:bodyPr/>
        <a:lstStyle/>
        <a:p>
          <a:endParaRPr lang="en-US"/>
        </a:p>
      </dgm:t>
    </dgm:pt>
    <dgm:pt modelId="{779370D5-CEC0-4B9B-91B9-2D4658D7E886}">
      <dgm:prSet/>
      <dgm:spPr/>
      <dgm:t>
        <a:bodyPr/>
        <a:lstStyle/>
        <a:p>
          <a:r>
            <a:rPr lang="zh-CN"/>
            <a:t>基本概念：流，最大流，割</a:t>
          </a:r>
          <a:endParaRPr lang="en-US"/>
        </a:p>
      </dgm:t>
    </dgm:pt>
    <dgm:pt modelId="{A01EC990-F312-4728-AA66-0558D43BFAF2}" type="parTrans" cxnId="{485BD864-89FC-4CD4-A8EC-05D5D8570355}">
      <dgm:prSet/>
      <dgm:spPr/>
      <dgm:t>
        <a:bodyPr/>
        <a:lstStyle/>
        <a:p>
          <a:endParaRPr lang="en-US"/>
        </a:p>
      </dgm:t>
    </dgm:pt>
    <dgm:pt modelId="{490431A6-7BA8-44F1-A61D-240159C30858}" type="sibTrans" cxnId="{485BD864-89FC-4CD4-A8EC-05D5D8570355}">
      <dgm:prSet/>
      <dgm:spPr/>
      <dgm:t>
        <a:bodyPr/>
        <a:lstStyle/>
        <a:p>
          <a:endParaRPr lang="en-US"/>
        </a:p>
      </dgm:t>
    </dgm:pt>
    <dgm:pt modelId="{4618C007-D795-4730-B470-B46B08688DA2}">
      <dgm:prSet/>
      <dgm:spPr/>
      <dgm:t>
        <a:bodyPr/>
        <a:lstStyle/>
        <a:p>
          <a:r>
            <a:rPr lang="en-US"/>
            <a:t>Ford-Fulkerson</a:t>
          </a:r>
          <a:r>
            <a:rPr lang="zh-CN"/>
            <a:t>算法</a:t>
          </a:r>
          <a:endParaRPr lang="en-US"/>
        </a:p>
      </dgm:t>
    </dgm:pt>
    <dgm:pt modelId="{0D7807B7-0D92-4BF2-952A-94F260CC0D96}" type="parTrans" cxnId="{483F47BC-754E-4BD5-981C-6144846B2FD2}">
      <dgm:prSet/>
      <dgm:spPr/>
      <dgm:t>
        <a:bodyPr/>
        <a:lstStyle/>
        <a:p>
          <a:endParaRPr lang="en-US"/>
        </a:p>
      </dgm:t>
    </dgm:pt>
    <dgm:pt modelId="{FD210294-9C04-4B11-AB13-0F007CA01D51}" type="sibTrans" cxnId="{483F47BC-754E-4BD5-981C-6144846B2FD2}">
      <dgm:prSet/>
      <dgm:spPr/>
      <dgm:t>
        <a:bodyPr/>
        <a:lstStyle/>
        <a:p>
          <a:endParaRPr lang="en-US"/>
        </a:p>
      </dgm:t>
    </dgm:pt>
    <dgm:pt modelId="{00D6FFBE-0D6B-46B6-9121-95BCDFD884C7}">
      <dgm:prSet/>
      <dgm:spPr/>
      <dgm:t>
        <a:bodyPr/>
        <a:lstStyle/>
        <a:p>
          <a:r>
            <a:rPr lang="zh-CN" dirty="0"/>
            <a:t>剩余网络</a:t>
          </a:r>
          <a:endParaRPr lang="en-US" dirty="0"/>
        </a:p>
      </dgm:t>
    </dgm:pt>
    <dgm:pt modelId="{6E21393E-247A-47D8-A24D-279BA3074894}" type="parTrans" cxnId="{8395FAC6-FE70-460C-9219-9C4ED083B76E}">
      <dgm:prSet/>
      <dgm:spPr/>
      <dgm:t>
        <a:bodyPr/>
        <a:lstStyle/>
        <a:p>
          <a:endParaRPr lang="en-US"/>
        </a:p>
      </dgm:t>
    </dgm:pt>
    <dgm:pt modelId="{F0779FF3-DFBD-42BE-AE9F-0ED34875AFA6}" type="sibTrans" cxnId="{8395FAC6-FE70-460C-9219-9C4ED083B76E}">
      <dgm:prSet/>
      <dgm:spPr/>
      <dgm:t>
        <a:bodyPr/>
        <a:lstStyle/>
        <a:p>
          <a:endParaRPr lang="en-US"/>
        </a:p>
      </dgm:t>
    </dgm:pt>
    <dgm:pt modelId="{829C3D77-3692-4CCF-8E4B-07C03CF489AC}">
      <dgm:prSet/>
      <dgm:spPr/>
      <dgm:t>
        <a:bodyPr/>
        <a:lstStyle/>
        <a:p>
          <a:r>
            <a:rPr lang="zh-CN"/>
            <a:t>增广路径</a:t>
          </a:r>
          <a:endParaRPr lang="en-US"/>
        </a:p>
      </dgm:t>
    </dgm:pt>
    <dgm:pt modelId="{B8F114E1-87BF-472C-8615-C50C3B78E4EA}" type="parTrans" cxnId="{10DA53BF-D285-4F72-A140-9F8D2C7A512A}">
      <dgm:prSet/>
      <dgm:spPr/>
      <dgm:t>
        <a:bodyPr/>
        <a:lstStyle/>
        <a:p>
          <a:endParaRPr lang="en-US"/>
        </a:p>
      </dgm:t>
    </dgm:pt>
    <dgm:pt modelId="{FFDDF496-3CA0-4D60-8C6B-AAD0645E97F5}" type="sibTrans" cxnId="{10DA53BF-D285-4F72-A140-9F8D2C7A512A}">
      <dgm:prSet/>
      <dgm:spPr/>
      <dgm:t>
        <a:bodyPr/>
        <a:lstStyle/>
        <a:p>
          <a:endParaRPr lang="en-US"/>
        </a:p>
      </dgm:t>
    </dgm:pt>
    <dgm:pt modelId="{9DC90D6D-7655-438C-9592-9074A06DF1EF}">
      <dgm:prSet/>
      <dgm:spPr/>
      <dgm:t>
        <a:bodyPr/>
        <a:lstStyle/>
        <a:p>
          <a:r>
            <a:rPr lang="zh-CN" dirty="0"/>
            <a:t>流网络的割</a:t>
          </a:r>
          <a:endParaRPr lang="en-US" dirty="0"/>
        </a:p>
      </dgm:t>
    </dgm:pt>
    <dgm:pt modelId="{FA586CB4-AAC5-4C39-B843-9C7FEF426C51}" type="parTrans" cxnId="{EA051B04-2321-4D19-9805-8A8E998571FA}">
      <dgm:prSet/>
      <dgm:spPr/>
      <dgm:t>
        <a:bodyPr/>
        <a:lstStyle/>
        <a:p>
          <a:endParaRPr lang="en-US"/>
        </a:p>
      </dgm:t>
    </dgm:pt>
    <dgm:pt modelId="{20D0E26C-7585-4697-BE0F-0B4033F541F5}" type="sibTrans" cxnId="{EA051B04-2321-4D19-9805-8A8E998571FA}">
      <dgm:prSet/>
      <dgm:spPr/>
      <dgm:t>
        <a:bodyPr/>
        <a:lstStyle/>
        <a:p>
          <a:endParaRPr lang="en-US"/>
        </a:p>
      </dgm:t>
    </dgm:pt>
    <dgm:pt modelId="{E1966750-F290-41D1-B653-29FA4465EF32}">
      <dgm:prSet/>
      <dgm:spPr/>
      <dgm:t>
        <a:bodyPr/>
        <a:lstStyle/>
        <a:p>
          <a:r>
            <a:rPr lang="zh-CN" dirty="0"/>
            <a:t>最大二分匹配</a:t>
          </a:r>
          <a:endParaRPr lang="en-US" dirty="0"/>
        </a:p>
      </dgm:t>
    </dgm:pt>
    <dgm:pt modelId="{C268E205-8775-4D2E-8116-A4452DD44384}" type="parTrans" cxnId="{B66D651C-1047-4F84-8425-31DC8D0BB5B7}">
      <dgm:prSet/>
      <dgm:spPr/>
      <dgm:t>
        <a:bodyPr/>
        <a:lstStyle/>
        <a:p>
          <a:endParaRPr lang="en-US"/>
        </a:p>
      </dgm:t>
    </dgm:pt>
    <dgm:pt modelId="{CB0BD3D8-57C4-4FA0-BFA0-6CD83A40BA45}" type="sibTrans" cxnId="{B66D651C-1047-4F84-8425-31DC8D0BB5B7}">
      <dgm:prSet/>
      <dgm:spPr/>
      <dgm:t>
        <a:bodyPr/>
        <a:lstStyle/>
        <a:p>
          <a:endParaRPr lang="en-US"/>
        </a:p>
      </dgm:t>
    </dgm:pt>
    <dgm:pt modelId="{47973655-8AE0-9B42-A54F-BBB8BC269214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Edmonds-Karp</a:t>
          </a:r>
          <a:r>
            <a:rPr lang="zh-CN" altLang="en-US" dirty="0">
              <a:solidFill>
                <a:schemeClr val="bg1"/>
              </a:solidFill>
            </a:rPr>
            <a:t>算法</a:t>
          </a:r>
          <a:endParaRPr lang="en-US" dirty="0">
            <a:solidFill>
              <a:schemeClr val="bg1"/>
            </a:solidFill>
          </a:endParaRPr>
        </a:p>
      </dgm:t>
    </dgm:pt>
    <dgm:pt modelId="{EE7E4897-697A-074A-8D56-22609C653170}" type="par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06F05B1F-002D-6D44-86EF-CA354B036EE4}" type="sib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B7D20505-2988-A64E-ABFC-A337A50B8515}">
      <dgm:prSet/>
      <dgm:spPr/>
      <dgm:t>
        <a:bodyPr/>
        <a:lstStyle/>
        <a:p>
          <a:r>
            <a:rPr lang="en-US" dirty="0" err="1"/>
            <a:t>基于最大流的最密子图查找</a:t>
          </a:r>
          <a:endParaRPr lang="en-US" dirty="0"/>
        </a:p>
      </dgm:t>
    </dgm:pt>
    <dgm:pt modelId="{6986C275-428F-3E4E-BDDF-69F91050C4E0}" type="par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9C02872D-B4BF-5544-AA39-833C4F5D9BBD}" type="sib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A56E0AD6-1539-6646-B051-1E970E091E8B}" type="pres">
      <dgm:prSet presAssocID="{234A8BA1-138F-41BB-8D23-6161887B45D0}" presName="linear" presStyleCnt="0">
        <dgm:presLayoutVars>
          <dgm:dir/>
          <dgm:animLvl val="lvl"/>
          <dgm:resizeHandles val="exact"/>
        </dgm:presLayoutVars>
      </dgm:prSet>
      <dgm:spPr/>
    </dgm:pt>
    <dgm:pt modelId="{F6272F39-F7ED-9D47-873E-ABFF16E4452B}" type="pres">
      <dgm:prSet presAssocID="{A6DC25E7-C148-43BC-B198-DCC308B7D8E4}" presName="parentLin" presStyleCnt="0"/>
      <dgm:spPr/>
    </dgm:pt>
    <dgm:pt modelId="{6C556D7B-924E-D749-BB37-47E4A9B7C636}" type="pres">
      <dgm:prSet presAssocID="{A6DC25E7-C148-43BC-B198-DCC308B7D8E4}" presName="parentLeftMargin" presStyleLbl="node1" presStyleIdx="0" presStyleCnt="5"/>
      <dgm:spPr/>
    </dgm:pt>
    <dgm:pt modelId="{EA707B86-A050-A54C-AF6E-D456301B09F7}" type="pres">
      <dgm:prSet presAssocID="{A6DC25E7-C148-43BC-B198-DCC308B7D8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C2C8DA-2EA3-E546-B00C-9AAC98739F2A}" type="pres">
      <dgm:prSet presAssocID="{A6DC25E7-C148-43BC-B198-DCC308B7D8E4}" presName="negativeSpace" presStyleCnt="0"/>
      <dgm:spPr/>
    </dgm:pt>
    <dgm:pt modelId="{D823D4E0-570D-A246-9B72-92AD024C9C06}" type="pres">
      <dgm:prSet presAssocID="{A6DC25E7-C148-43BC-B198-DCC308B7D8E4}" presName="childText" presStyleLbl="conFgAcc1" presStyleIdx="0" presStyleCnt="5">
        <dgm:presLayoutVars>
          <dgm:bulletEnabled val="1"/>
        </dgm:presLayoutVars>
      </dgm:prSet>
      <dgm:spPr/>
    </dgm:pt>
    <dgm:pt modelId="{850346E8-8B2E-D546-BB8A-BF3001FFD364}" type="pres">
      <dgm:prSet presAssocID="{C5F6E1ED-AC92-44F7-A3A8-1B6ED87DF57E}" presName="spaceBetweenRectangles" presStyleCnt="0"/>
      <dgm:spPr/>
    </dgm:pt>
    <dgm:pt modelId="{8FF51E2C-B88E-8C45-8815-C88FE57AE96F}" type="pres">
      <dgm:prSet presAssocID="{4618C007-D795-4730-B470-B46B08688DA2}" presName="parentLin" presStyleCnt="0"/>
      <dgm:spPr/>
    </dgm:pt>
    <dgm:pt modelId="{AE3D6D8D-85E2-CF4B-95DA-1AF4F0A7BC7A}" type="pres">
      <dgm:prSet presAssocID="{4618C007-D795-4730-B470-B46B08688DA2}" presName="parentLeftMargin" presStyleLbl="node1" presStyleIdx="0" presStyleCnt="5"/>
      <dgm:spPr/>
    </dgm:pt>
    <dgm:pt modelId="{87CAC6A4-903F-064B-9C91-00ABA97809D5}" type="pres">
      <dgm:prSet presAssocID="{4618C007-D795-4730-B470-B46B08688D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C4F4C5-FE7B-AE42-83C3-B3CADEAAD9D2}" type="pres">
      <dgm:prSet presAssocID="{4618C007-D795-4730-B470-B46B08688DA2}" presName="negativeSpace" presStyleCnt="0"/>
      <dgm:spPr/>
    </dgm:pt>
    <dgm:pt modelId="{597AE971-BDE8-5444-8785-A83E0C931603}" type="pres">
      <dgm:prSet presAssocID="{4618C007-D795-4730-B470-B46B08688DA2}" presName="childText" presStyleLbl="conFgAcc1" presStyleIdx="1" presStyleCnt="5">
        <dgm:presLayoutVars>
          <dgm:bulletEnabled val="1"/>
        </dgm:presLayoutVars>
      </dgm:prSet>
      <dgm:spPr/>
    </dgm:pt>
    <dgm:pt modelId="{277D076D-0B3D-044E-8789-5FC845E89445}" type="pres">
      <dgm:prSet presAssocID="{FD210294-9C04-4B11-AB13-0F007CA01D51}" presName="spaceBetweenRectangles" presStyleCnt="0"/>
      <dgm:spPr/>
    </dgm:pt>
    <dgm:pt modelId="{A961B762-3926-7843-A415-CAA12A0D61F9}" type="pres">
      <dgm:prSet presAssocID="{47973655-8AE0-9B42-A54F-BBB8BC269214}" presName="parentLin" presStyleCnt="0"/>
      <dgm:spPr/>
    </dgm:pt>
    <dgm:pt modelId="{0D6B55D5-B4C6-B447-89B1-4B16C3B2B7E9}" type="pres">
      <dgm:prSet presAssocID="{47973655-8AE0-9B42-A54F-BBB8BC269214}" presName="parentLeftMargin" presStyleLbl="node1" presStyleIdx="1" presStyleCnt="5"/>
      <dgm:spPr/>
    </dgm:pt>
    <dgm:pt modelId="{5B8EEC7D-5D9D-DF44-8C6E-7FD5D733A4FC}" type="pres">
      <dgm:prSet presAssocID="{47973655-8AE0-9B42-A54F-BBB8BC2692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A8A4D0-E3F7-BD4A-AA4F-3046862725CE}" type="pres">
      <dgm:prSet presAssocID="{47973655-8AE0-9B42-A54F-BBB8BC269214}" presName="negativeSpace" presStyleCnt="0"/>
      <dgm:spPr/>
    </dgm:pt>
    <dgm:pt modelId="{77E855CA-1742-0042-AC18-5D0EA1466A5A}" type="pres">
      <dgm:prSet presAssocID="{47973655-8AE0-9B42-A54F-BBB8BC269214}" presName="childText" presStyleLbl="conFgAcc1" presStyleIdx="2" presStyleCnt="5">
        <dgm:presLayoutVars>
          <dgm:bulletEnabled val="1"/>
        </dgm:presLayoutVars>
      </dgm:prSet>
      <dgm:spPr/>
    </dgm:pt>
    <dgm:pt modelId="{F8F62407-FB9A-804B-9FF2-3E94064C8A76}" type="pres">
      <dgm:prSet presAssocID="{06F05B1F-002D-6D44-86EF-CA354B036EE4}" presName="spaceBetweenRectangles" presStyleCnt="0"/>
      <dgm:spPr/>
    </dgm:pt>
    <dgm:pt modelId="{D8BC93BE-3E4F-A24F-8F20-40C53F1FEF33}" type="pres">
      <dgm:prSet presAssocID="{E1966750-F290-41D1-B653-29FA4465EF32}" presName="parentLin" presStyleCnt="0"/>
      <dgm:spPr/>
    </dgm:pt>
    <dgm:pt modelId="{A08E2060-FC4C-594F-9E53-CFD1DF4E05BC}" type="pres">
      <dgm:prSet presAssocID="{E1966750-F290-41D1-B653-29FA4465EF32}" presName="parentLeftMargin" presStyleLbl="node1" presStyleIdx="2" presStyleCnt="5"/>
      <dgm:spPr/>
    </dgm:pt>
    <dgm:pt modelId="{CB788071-C671-DE42-9795-C16E53D7F727}" type="pres">
      <dgm:prSet presAssocID="{E1966750-F290-41D1-B653-29FA4465EF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3CAA28-1467-7241-8AB5-A55564456344}" type="pres">
      <dgm:prSet presAssocID="{E1966750-F290-41D1-B653-29FA4465EF32}" presName="negativeSpace" presStyleCnt="0"/>
      <dgm:spPr/>
    </dgm:pt>
    <dgm:pt modelId="{CCC03392-55D5-2243-A097-C124D95CE6F1}" type="pres">
      <dgm:prSet presAssocID="{E1966750-F290-41D1-B653-29FA4465EF32}" presName="childText" presStyleLbl="conFgAcc1" presStyleIdx="3" presStyleCnt="5">
        <dgm:presLayoutVars>
          <dgm:bulletEnabled val="1"/>
        </dgm:presLayoutVars>
      </dgm:prSet>
      <dgm:spPr/>
    </dgm:pt>
    <dgm:pt modelId="{26F525A7-20CA-5F4F-AF79-EB185915A679}" type="pres">
      <dgm:prSet presAssocID="{CB0BD3D8-57C4-4FA0-BFA0-6CD83A40BA45}" presName="spaceBetweenRectangles" presStyleCnt="0"/>
      <dgm:spPr/>
    </dgm:pt>
    <dgm:pt modelId="{7E2F897C-CFA3-974A-93A6-0D194F061ECC}" type="pres">
      <dgm:prSet presAssocID="{B7D20505-2988-A64E-ABFC-A337A50B8515}" presName="parentLin" presStyleCnt="0"/>
      <dgm:spPr/>
    </dgm:pt>
    <dgm:pt modelId="{BD92137A-C3B9-3C44-BD8B-57B0EA8E0D33}" type="pres">
      <dgm:prSet presAssocID="{B7D20505-2988-A64E-ABFC-A337A50B8515}" presName="parentLeftMargin" presStyleLbl="node1" presStyleIdx="3" presStyleCnt="5"/>
      <dgm:spPr/>
    </dgm:pt>
    <dgm:pt modelId="{295F6B93-2114-E748-848E-1211D16C9CE2}" type="pres">
      <dgm:prSet presAssocID="{B7D20505-2988-A64E-ABFC-A337A50B85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1B40E4-6A41-2443-B49A-1EBA8BF3511D}" type="pres">
      <dgm:prSet presAssocID="{B7D20505-2988-A64E-ABFC-A337A50B8515}" presName="negativeSpace" presStyleCnt="0"/>
      <dgm:spPr/>
    </dgm:pt>
    <dgm:pt modelId="{F29F1465-1649-084C-AF91-B2D9E50A98A6}" type="pres">
      <dgm:prSet presAssocID="{B7D20505-2988-A64E-ABFC-A337A50B851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051B04-2321-4D19-9805-8A8E998571FA}" srcId="{4618C007-D795-4730-B470-B46B08688DA2}" destId="{9DC90D6D-7655-438C-9592-9074A06DF1EF}" srcOrd="2" destOrd="0" parTransId="{FA586CB4-AAC5-4C39-B843-9C7FEF426C51}" sibTransId="{20D0E26C-7585-4697-BE0F-0B4033F541F5}"/>
    <dgm:cxn modelId="{91BF0306-35B2-D746-8EC0-7787EA104D6E}" type="presOf" srcId="{4618C007-D795-4730-B470-B46B08688DA2}" destId="{AE3D6D8D-85E2-CF4B-95DA-1AF4F0A7BC7A}" srcOrd="0" destOrd="0" presId="urn:microsoft.com/office/officeart/2005/8/layout/list1"/>
    <dgm:cxn modelId="{7925F20D-CB4A-B54B-B5A6-B11AB0667B6E}" type="presOf" srcId="{47973655-8AE0-9B42-A54F-BBB8BC269214}" destId="{5B8EEC7D-5D9D-DF44-8C6E-7FD5D733A4FC}" srcOrd="1" destOrd="0" presId="urn:microsoft.com/office/officeart/2005/8/layout/list1"/>
    <dgm:cxn modelId="{B66D651C-1047-4F84-8425-31DC8D0BB5B7}" srcId="{234A8BA1-138F-41BB-8D23-6161887B45D0}" destId="{E1966750-F290-41D1-B653-29FA4465EF32}" srcOrd="3" destOrd="0" parTransId="{C268E205-8775-4D2E-8116-A4452DD44384}" sibTransId="{CB0BD3D8-57C4-4FA0-BFA0-6CD83A40BA45}"/>
    <dgm:cxn modelId="{B1F7E526-4965-9F4D-9534-8D8D850C8D74}" type="presOf" srcId="{E1966750-F290-41D1-B653-29FA4465EF32}" destId="{A08E2060-FC4C-594F-9E53-CFD1DF4E05BC}" srcOrd="0" destOrd="0" presId="urn:microsoft.com/office/officeart/2005/8/layout/list1"/>
    <dgm:cxn modelId="{012C412A-3438-1D40-8E0F-C8345D3F6582}" type="presOf" srcId="{234A8BA1-138F-41BB-8D23-6161887B45D0}" destId="{A56E0AD6-1539-6646-B051-1E970E091E8B}" srcOrd="0" destOrd="0" presId="urn:microsoft.com/office/officeart/2005/8/layout/list1"/>
    <dgm:cxn modelId="{8C9F3342-887B-A04D-83CD-9DB0DA58B691}" srcId="{234A8BA1-138F-41BB-8D23-6161887B45D0}" destId="{B7D20505-2988-A64E-ABFC-A337A50B8515}" srcOrd="4" destOrd="0" parTransId="{6986C275-428F-3E4E-BDDF-69F91050C4E0}" sibTransId="{9C02872D-B4BF-5544-AA39-833C4F5D9BBD}"/>
    <dgm:cxn modelId="{64F0124C-EFCE-2E48-A115-DCCA42ABBD9D}" type="presOf" srcId="{779370D5-CEC0-4B9B-91B9-2D4658D7E886}" destId="{D823D4E0-570D-A246-9B72-92AD024C9C06}" srcOrd="0" destOrd="0" presId="urn:microsoft.com/office/officeart/2005/8/layout/list1"/>
    <dgm:cxn modelId="{752C1D5C-60D3-9A4E-969B-F2FA3EA51C97}" type="presOf" srcId="{B7D20505-2988-A64E-ABFC-A337A50B8515}" destId="{BD92137A-C3B9-3C44-BD8B-57B0EA8E0D33}" srcOrd="0" destOrd="0" presId="urn:microsoft.com/office/officeart/2005/8/layout/list1"/>
    <dgm:cxn modelId="{485BD864-89FC-4CD4-A8EC-05D5D8570355}" srcId="{A6DC25E7-C148-43BC-B198-DCC308B7D8E4}" destId="{779370D5-CEC0-4B9B-91B9-2D4658D7E886}" srcOrd="0" destOrd="0" parTransId="{A01EC990-F312-4728-AA66-0558D43BFAF2}" sibTransId="{490431A6-7BA8-44F1-A61D-240159C30858}"/>
    <dgm:cxn modelId="{40477C6D-E1F1-B240-A688-7D82CFB3FE1D}" type="presOf" srcId="{829C3D77-3692-4CCF-8E4B-07C03CF489AC}" destId="{597AE971-BDE8-5444-8785-A83E0C931603}" srcOrd="0" destOrd="1" presId="urn:microsoft.com/office/officeart/2005/8/layout/list1"/>
    <dgm:cxn modelId="{BF74C27D-63D0-694E-81E3-E56DEBD247C6}" type="presOf" srcId="{4618C007-D795-4730-B470-B46B08688DA2}" destId="{87CAC6A4-903F-064B-9C91-00ABA97809D5}" srcOrd="1" destOrd="0" presId="urn:microsoft.com/office/officeart/2005/8/layout/list1"/>
    <dgm:cxn modelId="{C3EE5B9D-2324-574D-ADB6-299921496A49}" type="presOf" srcId="{00D6FFBE-0D6B-46B6-9121-95BCDFD884C7}" destId="{597AE971-BDE8-5444-8785-A83E0C931603}" srcOrd="0" destOrd="0" presId="urn:microsoft.com/office/officeart/2005/8/layout/list1"/>
    <dgm:cxn modelId="{483F47BC-754E-4BD5-981C-6144846B2FD2}" srcId="{234A8BA1-138F-41BB-8D23-6161887B45D0}" destId="{4618C007-D795-4730-B470-B46B08688DA2}" srcOrd="1" destOrd="0" parTransId="{0D7807B7-0D92-4BF2-952A-94F260CC0D96}" sibTransId="{FD210294-9C04-4B11-AB13-0F007CA01D51}"/>
    <dgm:cxn modelId="{10DA53BF-D285-4F72-A140-9F8D2C7A512A}" srcId="{4618C007-D795-4730-B470-B46B08688DA2}" destId="{829C3D77-3692-4CCF-8E4B-07C03CF489AC}" srcOrd="1" destOrd="0" parTransId="{B8F114E1-87BF-472C-8615-C50C3B78E4EA}" sibTransId="{FFDDF496-3CA0-4D60-8C6B-AAD0645E97F5}"/>
    <dgm:cxn modelId="{57FB80C4-B7A9-F44E-84AF-70608BE6BE0A}" type="presOf" srcId="{47973655-8AE0-9B42-A54F-BBB8BC269214}" destId="{0D6B55D5-B4C6-B447-89B1-4B16C3B2B7E9}" srcOrd="0" destOrd="0" presId="urn:microsoft.com/office/officeart/2005/8/layout/list1"/>
    <dgm:cxn modelId="{8395FAC6-FE70-460C-9219-9C4ED083B76E}" srcId="{4618C007-D795-4730-B470-B46B08688DA2}" destId="{00D6FFBE-0D6B-46B6-9121-95BCDFD884C7}" srcOrd="0" destOrd="0" parTransId="{6E21393E-247A-47D8-A24D-279BA3074894}" sibTransId="{F0779FF3-DFBD-42BE-AE9F-0ED34875AFA6}"/>
    <dgm:cxn modelId="{1C6AF7CD-105D-9F41-AF12-6FA519E7340F}" type="presOf" srcId="{B7D20505-2988-A64E-ABFC-A337A50B8515}" destId="{295F6B93-2114-E748-848E-1211D16C9CE2}" srcOrd="1" destOrd="0" presId="urn:microsoft.com/office/officeart/2005/8/layout/list1"/>
    <dgm:cxn modelId="{66BA77D7-AB52-124F-8636-97E5904D4992}" type="presOf" srcId="{A6DC25E7-C148-43BC-B198-DCC308B7D8E4}" destId="{EA707B86-A050-A54C-AF6E-D456301B09F7}" srcOrd="1" destOrd="0" presId="urn:microsoft.com/office/officeart/2005/8/layout/list1"/>
    <dgm:cxn modelId="{40836DE9-9379-4E03-9A2B-0A4E759DFA3E}" srcId="{234A8BA1-138F-41BB-8D23-6161887B45D0}" destId="{A6DC25E7-C148-43BC-B198-DCC308B7D8E4}" srcOrd="0" destOrd="0" parTransId="{E9F6A87D-EAE1-496E-90C5-94D76A26E1A0}" sibTransId="{C5F6E1ED-AC92-44F7-A3A8-1B6ED87DF57E}"/>
    <dgm:cxn modelId="{4BC62DEE-4657-0745-B68E-07C20D65B1E2}" type="presOf" srcId="{E1966750-F290-41D1-B653-29FA4465EF32}" destId="{CB788071-C671-DE42-9795-C16E53D7F727}" srcOrd="1" destOrd="0" presId="urn:microsoft.com/office/officeart/2005/8/layout/list1"/>
    <dgm:cxn modelId="{A89D20F0-467B-D748-BD82-4661E1A75BBB}" type="presOf" srcId="{9DC90D6D-7655-438C-9592-9074A06DF1EF}" destId="{597AE971-BDE8-5444-8785-A83E0C931603}" srcOrd="0" destOrd="2" presId="urn:microsoft.com/office/officeart/2005/8/layout/list1"/>
    <dgm:cxn modelId="{92A828F2-7600-5847-8FBE-3751C344F609}" type="presOf" srcId="{A6DC25E7-C148-43BC-B198-DCC308B7D8E4}" destId="{6C556D7B-924E-D749-BB37-47E4A9B7C636}" srcOrd="0" destOrd="0" presId="urn:microsoft.com/office/officeart/2005/8/layout/list1"/>
    <dgm:cxn modelId="{05143FFE-D150-B248-A088-30819006877A}" srcId="{234A8BA1-138F-41BB-8D23-6161887B45D0}" destId="{47973655-8AE0-9B42-A54F-BBB8BC269214}" srcOrd="2" destOrd="0" parTransId="{EE7E4897-697A-074A-8D56-22609C653170}" sibTransId="{06F05B1F-002D-6D44-86EF-CA354B036EE4}"/>
    <dgm:cxn modelId="{1D8DD106-1490-2D42-9425-727537AADABD}" type="presParOf" srcId="{A56E0AD6-1539-6646-B051-1E970E091E8B}" destId="{F6272F39-F7ED-9D47-873E-ABFF16E4452B}" srcOrd="0" destOrd="0" presId="urn:microsoft.com/office/officeart/2005/8/layout/list1"/>
    <dgm:cxn modelId="{A89078D1-09DE-1543-8865-B858EDD1F548}" type="presParOf" srcId="{F6272F39-F7ED-9D47-873E-ABFF16E4452B}" destId="{6C556D7B-924E-D749-BB37-47E4A9B7C636}" srcOrd="0" destOrd="0" presId="urn:microsoft.com/office/officeart/2005/8/layout/list1"/>
    <dgm:cxn modelId="{405D8049-4118-124A-AE81-FD9CA93C4AB0}" type="presParOf" srcId="{F6272F39-F7ED-9D47-873E-ABFF16E4452B}" destId="{EA707B86-A050-A54C-AF6E-D456301B09F7}" srcOrd="1" destOrd="0" presId="urn:microsoft.com/office/officeart/2005/8/layout/list1"/>
    <dgm:cxn modelId="{C330121E-CBCB-1345-869F-C910A6B8C519}" type="presParOf" srcId="{A56E0AD6-1539-6646-B051-1E970E091E8B}" destId="{B3C2C8DA-2EA3-E546-B00C-9AAC98739F2A}" srcOrd="1" destOrd="0" presId="urn:microsoft.com/office/officeart/2005/8/layout/list1"/>
    <dgm:cxn modelId="{2B39D18E-C770-BF4B-AA1B-EB0DA8DD43A4}" type="presParOf" srcId="{A56E0AD6-1539-6646-B051-1E970E091E8B}" destId="{D823D4E0-570D-A246-9B72-92AD024C9C06}" srcOrd="2" destOrd="0" presId="urn:microsoft.com/office/officeart/2005/8/layout/list1"/>
    <dgm:cxn modelId="{F7598227-4958-8241-9D87-98FF0E05E595}" type="presParOf" srcId="{A56E0AD6-1539-6646-B051-1E970E091E8B}" destId="{850346E8-8B2E-D546-BB8A-BF3001FFD364}" srcOrd="3" destOrd="0" presId="urn:microsoft.com/office/officeart/2005/8/layout/list1"/>
    <dgm:cxn modelId="{8AE0B089-906B-D547-9FF8-EE1989A36ABE}" type="presParOf" srcId="{A56E0AD6-1539-6646-B051-1E970E091E8B}" destId="{8FF51E2C-B88E-8C45-8815-C88FE57AE96F}" srcOrd="4" destOrd="0" presId="urn:microsoft.com/office/officeart/2005/8/layout/list1"/>
    <dgm:cxn modelId="{E9653A90-736F-934E-8697-EEF26E4E7068}" type="presParOf" srcId="{8FF51E2C-B88E-8C45-8815-C88FE57AE96F}" destId="{AE3D6D8D-85E2-CF4B-95DA-1AF4F0A7BC7A}" srcOrd="0" destOrd="0" presId="urn:microsoft.com/office/officeart/2005/8/layout/list1"/>
    <dgm:cxn modelId="{6435E807-20AD-B84A-94F0-A579E12A580B}" type="presParOf" srcId="{8FF51E2C-B88E-8C45-8815-C88FE57AE96F}" destId="{87CAC6A4-903F-064B-9C91-00ABA97809D5}" srcOrd="1" destOrd="0" presId="urn:microsoft.com/office/officeart/2005/8/layout/list1"/>
    <dgm:cxn modelId="{17C59E17-FFF9-FD44-BF47-E58A4610F82C}" type="presParOf" srcId="{A56E0AD6-1539-6646-B051-1E970E091E8B}" destId="{63C4F4C5-FE7B-AE42-83C3-B3CADEAAD9D2}" srcOrd="5" destOrd="0" presId="urn:microsoft.com/office/officeart/2005/8/layout/list1"/>
    <dgm:cxn modelId="{89ED60A4-61F0-A643-BAB6-E6C8DEA2CB0B}" type="presParOf" srcId="{A56E0AD6-1539-6646-B051-1E970E091E8B}" destId="{597AE971-BDE8-5444-8785-A83E0C931603}" srcOrd="6" destOrd="0" presId="urn:microsoft.com/office/officeart/2005/8/layout/list1"/>
    <dgm:cxn modelId="{92C188B1-5343-6246-85ED-162D0913A230}" type="presParOf" srcId="{A56E0AD6-1539-6646-B051-1E970E091E8B}" destId="{277D076D-0B3D-044E-8789-5FC845E89445}" srcOrd="7" destOrd="0" presId="urn:microsoft.com/office/officeart/2005/8/layout/list1"/>
    <dgm:cxn modelId="{E19D3213-EC3A-6B42-B702-F6D639DAE3F9}" type="presParOf" srcId="{A56E0AD6-1539-6646-B051-1E970E091E8B}" destId="{A961B762-3926-7843-A415-CAA12A0D61F9}" srcOrd="8" destOrd="0" presId="urn:microsoft.com/office/officeart/2005/8/layout/list1"/>
    <dgm:cxn modelId="{477EDDA7-FCF9-FE4C-B642-30A393542443}" type="presParOf" srcId="{A961B762-3926-7843-A415-CAA12A0D61F9}" destId="{0D6B55D5-B4C6-B447-89B1-4B16C3B2B7E9}" srcOrd="0" destOrd="0" presId="urn:microsoft.com/office/officeart/2005/8/layout/list1"/>
    <dgm:cxn modelId="{CB3C97E9-10B4-B049-8581-FD7414BF4E06}" type="presParOf" srcId="{A961B762-3926-7843-A415-CAA12A0D61F9}" destId="{5B8EEC7D-5D9D-DF44-8C6E-7FD5D733A4FC}" srcOrd="1" destOrd="0" presId="urn:microsoft.com/office/officeart/2005/8/layout/list1"/>
    <dgm:cxn modelId="{5E27417B-3A30-794E-BA2A-2F4182A5457C}" type="presParOf" srcId="{A56E0AD6-1539-6646-B051-1E970E091E8B}" destId="{51A8A4D0-E3F7-BD4A-AA4F-3046862725CE}" srcOrd="9" destOrd="0" presId="urn:microsoft.com/office/officeart/2005/8/layout/list1"/>
    <dgm:cxn modelId="{257F49AB-10EE-9B45-A306-3E9DFE72E8D9}" type="presParOf" srcId="{A56E0AD6-1539-6646-B051-1E970E091E8B}" destId="{77E855CA-1742-0042-AC18-5D0EA1466A5A}" srcOrd="10" destOrd="0" presId="urn:microsoft.com/office/officeart/2005/8/layout/list1"/>
    <dgm:cxn modelId="{DBEDCE0D-A95D-F44C-A0C9-DDE89B4BDF58}" type="presParOf" srcId="{A56E0AD6-1539-6646-B051-1E970E091E8B}" destId="{F8F62407-FB9A-804B-9FF2-3E94064C8A76}" srcOrd="11" destOrd="0" presId="urn:microsoft.com/office/officeart/2005/8/layout/list1"/>
    <dgm:cxn modelId="{4C66F147-C53E-7B45-A82B-43D69D5A9D32}" type="presParOf" srcId="{A56E0AD6-1539-6646-B051-1E970E091E8B}" destId="{D8BC93BE-3E4F-A24F-8F20-40C53F1FEF33}" srcOrd="12" destOrd="0" presId="urn:microsoft.com/office/officeart/2005/8/layout/list1"/>
    <dgm:cxn modelId="{B9E81C62-44FD-1F42-B8FC-C157D4E1A6F7}" type="presParOf" srcId="{D8BC93BE-3E4F-A24F-8F20-40C53F1FEF33}" destId="{A08E2060-FC4C-594F-9E53-CFD1DF4E05BC}" srcOrd="0" destOrd="0" presId="urn:microsoft.com/office/officeart/2005/8/layout/list1"/>
    <dgm:cxn modelId="{BE282DF2-2FDA-EF41-81A6-0551B208C30B}" type="presParOf" srcId="{D8BC93BE-3E4F-A24F-8F20-40C53F1FEF33}" destId="{CB788071-C671-DE42-9795-C16E53D7F727}" srcOrd="1" destOrd="0" presId="urn:microsoft.com/office/officeart/2005/8/layout/list1"/>
    <dgm:cxn modelId="{4D8150B2-DA12-3E49-8EC4-D95F782AECAC}" type="presParOf" srcId="{A56E0AD6-1539-6646-B051-1E970E091E8B}" destId="{1D3CAA28-1467-7241-8AB5-A55564456344}" srcOrd="13" destOrd="0" presId="urn:microsoft.com/office/officeart/2005/8/layout/list1"/>
    <dgm:cxn modelId="{1BB239BE-FE2C-0D40-807A-AAA9D75F5483}" type="presParOf" srcId="{A56E0AD6-1539-6646-B051-1E970E091E8B}" destId="{CCC03392-55D5-2243-A097-C124D95CE6F1}" srcOrd="14" destOrd="0" presId="urn:microsoft.com/office/officeart/2005/8/layout/list1"/>
    <dgm:cxn modelId="{544492F5-3657-7C46-98EB-3E4CC0DD68F6}" type="presParOf" srcId="{A56E0AD6-1539-6646-B051-1E970E091E8B}" destId="{26F525A7-20CA-5F4F-AF79-EB185915A679}" srcOrd="15" destOrd="0" presId="urn:microsoft.com/office/officeart/2005/8/layout/list1"/>
    <dgm:cxn modelId="{C8C0E60D-20FA-A347-84D0-C93F5E466AC0}" type="presParOf" srcId="{A56E0AD6-1539-6646-B051-1E970E091E8B}" destId="{7E2F897C-CFA3-974A-93A6-0D194F061ECC}" srcOrd="16" destOrd="0" presId="urn:microsoft.com/office/officeart/2005/8/layout/list1"/>
    <dgm:cxn modelId="{99A8931D-D671-CB47-90C4-DC2B45FC685B}" type="presParOf" srcId="{7E2F897C-CFA3-974A-93A6-0D194F061ECC}" destId="{BD92137A-C3B9-3C44-BD8B-57B0EA8E0D33}" srcOrd="0" destOrd="0" presId="urn:microsoft.com/office/officeart/2005/8/layout/list1"/>
    <dgm:cxn modelId="{F51C84B4-C318-A647-97DF-3C7F50D3B212}" type="presParOf" srcId="{7E2F897C-CFA3-974A-93A6-0D194F061ECC}" destId="{295F6B93-2114-E748-848E-1211D16C9CE2}" srcOrd="1" destOrd="0" presId="urn:microsoft.com/office/officeart/2005/8/layout/list1"/>
    <dgm:cxn modelId="{E74AE3C1-A324-3046-9DDC-33629EBB3C2A}" type="presParOf" srcId="{A56E0AD6-1539-6646-B051-1E970E091E8B}" destId="{401B40E4-6A41-2443-B49A-1EBA8BF3511D}" srcOrd="17" destOrd="0" presId="urn:microsoft.com/office/officeart/2005/8/layout/list1"/>
    <dgm:cxn modelId="{B1550595-18D5-6B44-8BD1-895FB3232DEC}" type="presParOf" srcId="{A56E0AD6-1539-6646-B051-1E970E091E8B}" destId="{F29F1465-1649-084C-AF91-B2D9E50A98A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A8BA1-138F-41BB-8D23-6161887B45D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DC25E7-C148-43BC-B198-DCC308B7D8E4}">
      <dgm:prSet/>
      <dgm:spPr/>
      <dgm:t>
        <a:bodyPr/>
        <a:lstStyle/>
        <a:p>
          <a:r>
            <a:rPr lang="zh-CN"/>
            <a:t>流网络</a:t>
          </a:r>
          <a:endParaRPr lang="en-US"/>
        </a:p>
      </dgm:t>
    </dgm:pt>
    <dgm:pt modelId="{E9F6A87D-EAE1-496E-90C5-94D76A26E1A0}" type="parTrans" cxnId="{40836DE9-9379-4E03-9A2B-0A4E759DFA3E}">
      <dgm:prSet/>
      <dgm:spPr/>
      <dgm:t>
        <a:bodyPr/>
        <a:lstStyle/>
        <a:p>
          <a:endParaRPr lang="en-US"/>
        </a:p>
      </dgm:t>
    </dgm:pt>
    <dgm:pt modelId="{C5F6E1ED-AC92-44F7-A3A8-1B6ED87DF57E}" type="sibTrans" cxnId="{40836DE9-9379-4E03-9A2B-0A4E759DFA3E}">
      <dgm:prSet/>
      <dgm:spPr/>
      <dgm:t>
        <a:bodyPr/>
        <a:lstStyle/>
        <a:p>
          <a:endParaRPr lang="en-US"/>
        </a:p>
      </dgm:t>
    </dgm:pt>
    <dgm:pt modelId="{779370D5-CEC0-4B9B-91B9-2D4658D7E886}">
      <dgm:prSet/>
      <dgm:spPr/>
      <dgm:t>
        <a:bodyPr/>
        <a:lstStyle/>
        <a:p>
          <a:r>
            <a:rPr lang="zh-CN"/>
            <a:t>基本概念：流，最大流，割</a:t>
          </a:r>
          <a:endParaRPr lang="en-US"/>
        </a:p>
      </dgm:t>
    </dgm:pt>
    <dgm:pt modelId="{A01EC990-F312-4728-AA66-0558D43BFAF2}" type="parTrans" cxnId="{485BD864-89FC-4CD4-A8EC-05D5D8570355}">
      <dgm:prSet/>
      <dgm:spPr/>
      <dgm:t>
        <a:bodyPr/>
        <a:lstStyle/>
        <a:p>
          <a:endParaRPr lang="en-US"/>
        </a:p>
      </dgm:t>
    </dgm:pt>
    <dgm:pt modelId="{490431A6-7BA8-44F1-A61D-240159C30858}" type="sibTrans" cxnId="{485BD864-89FC-4CD4-A8EC-05D5D8570355}">
      <dgm:prSet/>
      <dgm:spPr/>
      <dgm:t>
        <a:bodyPr/>
        <a:lstStyle/>
        <a:p>
          <a:endParaRPr lang="en-US"/>
        </a:p>
      </dgm:t>
    </dgm:pt>
    <dgm:pt modelId="{4618C007-D795-4730-B470-B46B08688DA2}">
      <dgm:prSet/>
      <dgm:spPr/>
      <dgm:t>
        <a:bodyPr/>
        <a:lstStyle/>
        <a:p>
          <a:r>
            <a:rPr lang="en-US"/>
            <a:t>Ford-Fulkerson</a:t>
          </a:r>
          <a:r>
            <a:rPr lang="zh-CN"/>
            <a:t>算法</a:t>
          </a:r>
          <a:endParaRPr lang="en-US"/>
        </a:p>
      </dgm:t>
    </dgm:pt>
    <dgm:pt modelId="{0D7807B7-0D92-4BF2-952A-94F260CC0D96}" type="parTrans" cxnId="{483F47BC-754E-4BD5-981C-6144846B2FD2}">
      <dgm:prSet/>
      <dgm:spPr/>
      <dgm:t>
        <a:bodyPr/>
        <a:lstStyle/>
        <a:p>
          <a:endParaRPr lang="en-US"/>
        </a:p>
      </dgm:t>
    </dgm:pt>
    <dgm:pt modelId="{FD210294-9C04-4B11-AB13-0F007CA01D51}" type="sibTrans" cxnId="{483F47BC-754E-4BD5-981C-6144846B2FD2}">
      <dgm:prSet/>
      <dgm:spPr/>
      <dgm:t>
        <a:bodyPr/>
        <a:lstStyle/>
        <a:p>
          <a:endParaRPr lang="en-US"/>
        </a:p>
      </dgm:t>
    </dgm:pt>
    <dgm:pt modelId="{00D6FFBE-0D6B-46B6-9121-95BCDFD884C7}">
      <dgm:prSet/>
      <dgm:spPr/>
      <dgm:t>
        <a:bodyPr/>
        <a:lstStyle/>
        <a:p>
          <a:r>
            <a:rPr lang="zh-CN" dirty="0"/>
            <a:t>剩余网络</a:t>
          </a:r>
          <a:endParaRPr lang="en-US" dirty="0"/>
        </a:p>
      </dgm:t>
    </dgm:pt>
    <dgm:pt modelId="{6E21393E-247A-47D8-A24D-279BA3074894}" type="parTrans" cxnId="{8395FAC6-FE70-460C-9219-9C4ED083B76E}">
      <dgm:prSet/>
      <dgm:spPr/>
      <dgm:t>
        <a:bodyPr/>
        <a:lstStyle/>
        <a:p>
          <a:endParaRPr lang="en-US"/>
        </a:p>
      </dgm:t>
    </dgm:pt>
    <dgm:pt modelId="{F0779FF3-DFBD-42BE-AE9F-0ED34875AFA6}" type="sibTrans" cxnId="{8395FAC6-FE70-460C-9219-9C4ED083B76E}">
      <dgm:prSet/>
      <dgm:spPr/>
      <dgm:t>
        <a:bodyPr/>
        <a:lstStyle/>
        <a:p>
          <a:endParaRPr lang="en-US"/>
        </a:p>
      </dgm:t>
    </dgm:pt>
    <dgm:pt modelId="{829C3D77-3692-4CCF-8E4B-07C03CF489AC}">
      <dgm:prSet/>
      <dgm:spPr/>
      <dgm:t>
        <a:bodyPr/>
        <a:lstStyle/>
        <a:p>
          <a:r>
            <a:rPr lang="zh-CN"/>
            <a:t>增广路径</a:t>
          </a:r>
          <a:endParaRPr lang="en-US"/>
        </a:p>
      </dgm:t>
    </dgm:pt>
    <dgm:pt modelId="{B8F114E1-87BF-472C-8615-C50C3B78E4EA}" type="parTrans" cxnId="{10DA53BF-D285-4F72-A140-9F8D2C7A512A}">
      <dgm:prSet/>
      <dgm:spPr/>
      <dgm:t>
        <a:bodyPr/>
        <a:lstStyle/>
        <a:p>
          <a:endParaRPr lang="en-US"/>
        </a:p>
      </dgm:t>
    </dgm:pt>
    <dgm:pt modelId="{FFDDF496-3CA0-4D60-8C6B-AAD0645E97F5}" type="sibTrans" cxnId="{10DA53BF-D285-4F72-A140-9F8D2C7A512A}">
      <dgm:prSet/>
      <dgm:spPr/>
      <dgm:t>
        <a:bodyPr/>
        <a:lstStyle/>
        <a:p>
          <a:endParaRPr lang="en-US"/>
        </a:p>
      </dgm:t>
    </dgm:pt>
    <dgm:pt modelId="{9DC90D6D-7655-438C-9592-9074A06DF1EF}">
      <dgm:prSet/>
      <dgm:spPr/>
      <dgm:t>
        <a:bodyPr/>
        <a:lstStyle/>
        <a:p>
          <a:r>
            <a:rPr lang="zh-CN" dirty="0"/>
            <a:t>流网络的割</a:t>
          </a:r>
          <a:endParaRPr lang="en-US" dirty="0"/>
        </a:p>
      </dgm:t>
    </dgm:pt>
    <dgm:pt modelId="{FA586CB4-AAC5-4C39-B843-9C7FEF426C51}" type="parTrans" cxnId="{EA051B04-2321-4D19-9805-8A8E998571FA}">
      <dgm:prSet/>
      <dgm:spPr/>
      <dgm:t>
        <a:bodyPr/>
        <a:lstStyle/>
        <a:p>
          <a:endParaRPr lang="en-US"/>
        </a:p>
      </dgm:t>
    </dgm:pt>
    <dgm:pt modelId="{20D0E26C-7585-4697-BE0F-0B4033F541F5}" type="sibTrans" cxnId="{EA051B04-2321-4D19-9805-8A8E998571FA}">
      <dgm:prSet/>
      <dgm:spPr/>
      <dgm:t>
        <a:bodyPr/>
        <a:lstStyle/>
        <a:p>
          <a:endParaRPr lang="en-US"/>
        </a:p>
      </dgm:t>
    </dgm:pt>
    <dgm:pt modelId="{E1966750-F290-41D1-B653-29FA4465EF32}">
      <dgm:prSet/>
      <dgm:spPr/>
      <dgm:t>
        <a:bodyPr/>
        <a:lstStyle/>
        <a:p>
          <a:r>
            <a:rPr lang="zh-CN" dirty="0"/>
            <a:t>最大二分匹配</a:t>
          </a:r>
          <a:endParaRPr lang="en-US" dirty="0"/>
        </a:p>
      </dgm:t>
    </dgm:pt>
    <dgm:pt modelId="{C268E205-8775-4D2E-8116-A4452DD44384}" type="parTrans" cxnId="{B66D651C-1047-4F84-8425-31DC8D0BB5B7}">
      <dgm:prSet/>
      <dgm:spPr/>
      <dgm:t>
        <a:bodyPr/>
        <a:lstStyle/>
        <a:p>
          <a:endParaRPr lang="en-US"/>
        </a:p>
      </dgm:t>
    </dgm:pt>
    <dgm:pt modelId="{CB0BD3D8-57C4-4FA0-BFA0-6CD83A40BA45}" type="sibTrans" cxnId="{B66D651C-1047-4F84-8425-31DC8D0BB5B7}">
      <dgm:prSet/>
      <dgm:spPr/>
      <dgm:t>
        <a:bodyPr/>
        <a:lstStyle/>
        <a:p>
          <a:endParaRPr lang="en-US"/>
        </a:p>
      </dgm:t>
    </dgm:pt>
    <dgm:pt modelId="{47973655-8AE0-9B42-A54F-BBB8BC269214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Edmonds-Karp</a:t>
          </a:r>
          <a:r>
            <a:rPr lang="zh-CN" altLang="en-US" dirty="0">
              <a:solidFill>
                <a:schemeClr val="bg1"/>
              </a:solidFill>
            </a:rPr>
            <a:t>算法</a:t>
          </a:r>
          <a:endParaRPr lang="en-US" dirty="0">
            <a:solidFill>
              <a:schemeClr val="bg1"/>
            </a:solidFill>
          </a:endParaRPr>
        </a:p>
      </dgm:t>
    </dgm:pt>
    <dgm:pt modelId="{EE7E4897-697A-074A-8D56-22609C653170}" type="par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06F05B1F-002D-6D44-86EF-CA354B036EE4}" type="sibTrans" cxnId="{05143FFE-D150-B248-A088-30819006877A}">
      <dgm:prSet/>
      <dgm:spPr/>
      <dgm:t>
        <a:bodyPr/>
        <a:lstStyle/>
        <a:p>
          <a:endParaRPr lang="zh-CN" altLang="en-US"/>
        </a:p>
      </dgm:t>
    </dgm:pt>
    <dgm:pt modelId="{B7D20505-2988-A64E-ABFC-A337A50B8515}">
      <dgm:prSet/>
      <dgm:spPr/>
      <dgm:t>
        <a:bodyPr/>
        <a:lstStyle/>
        <a:p>
          <a:r>
            <a:rPr lang="en-US" dirty="0" err="1"/>
            <a:t>基于最大流的最密子图查找</a:t>
          </a:r>
          <a:endParaRPr lang="en-US" dirty="0"/>
        </a:p>
      </dgm:t>
    </dgm:pt>
    <dgm:pt modelId="{6986C275-428F-3E4E-BDDF-69F91050C4E0}" type="par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9C02872D-B4BF-5544-AA39-833C4F5D9BBD}" type="sibTrans" cxnId="{8C9F3342-887B-A04D-83CD-9DB0DA58B691}">
      <dgm:prSet/>
      <dgm:spPr/>
      <dgm:t>
        <a:bodyPr/>
        <a:lstStyle/>
        <a:p>
          <a:endParaRPr lang="zh-CN" altLang="en-US"/>
        </a:p>
      </dgm:t>
    </dgm:pt>
    <dgm:pt modelId="{A56E0AD6-1539-6646-B051-1E970E091E8B}" type="pres">
      <dgm:prSet presAssocID="{234A8BA1-138F-41BB-8D23-6161887B45D0}" presName="linear" presStyleCnt="0">
        <dgm:presLayoutVars>
          <dgm:dir/>
          <dgm:animLvl val="lvl"/>
          <dgm:resizeHandles val="exact"/>
        </dgm:presLayoutVars>
      </dgm:prSet>
      <dgm:spPr/>
    </dgm:pt>
    <dgm:pt modelId="{F6272F39-F7ED-9D47-873E-ABFF16E4452B}" type="pres">
      <dgm:prSet presAssocID="{A6DC25E7-C148-43BC-B198-DCC308B7D8E4}" presName="parentLin" presStyleCnt="0"/>
      <dgm:spPr/>
    </dgm:pt>
    <dgm:pt modelId="{6C556D7B-924E-D749-BB37-47E4A9B7C636}" type="pres">
      <dgm:prSet presAssocID="{A6DC25E7-C148-43BC-B198-DCC308B7D8E4}" presName="parentLeftMargin" presStyleLbl="node1" presStyleIdx="0" presStyleCnt="5"/>
      <dgm:spPr/>
    </dgm:pt>
    <dgm:pt modelId="{EA707B86-A050-A54C-AF6E-D456301B09F7}" type="pres">
      <dgm:prSet presAssocID="{A6DC25E7-C148-43BC-B198-DCC308B7D8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C2C8DA-2EA3-E546-B00C-9AAC98739F2A}" type="pres">
      <dgm:prSet presAssocID="{A6DC25E7-C148-43BC-B198-DCC308B7D8E4}" presName="negativeSpace" presStyleCnt="0"/>
      <dgm:spPr/>
    </dgm:pt>
    <dgm:pt modelId="{D823D4E0-570D-A246-9B72-92AD024C9C06}" type="pres">
      <dgm:prSet presAssocID="{A6DC25E7-C148-43BC-B198-DCC308B7D8E4}" presName="childText" presStyleLbl="conFgAcc1" presStyleIdx="0" presStyleCnt="5">
        <dgm:presLayoutVars>
          <dgm:bulletEnabled val="1"/>
        </dgm:presLayoutVars>
      </dgm:prSet>
      <dgm:spPr/>
    </dgm:pt>
    <dgm:pt modelId="{850346E8-8B2E-D546-BB8A-BF3001FFD364}" type="pres">
      <dgm:prSet presAssocID="{C5F6E1ED-AC92-44F7-A3A8-1B6ED87DF57E}" presName="spaceBetweenRectangles" presStyleCnt="0"/>
      <dgm:spPr/>
    </dgm:pt>
    <dgm:pt modelId="{8FF51E2C-B88E-8C45-8815-C88FE57AE96F}" type="pres">
      <dgm:prSet presAssocID="{4618C007-D795-4730-B470-B46B08688DA2}" presName="parentLin" presStyleCnt="0"/>
      <dgm:spPr/>
    </dgm:pt>
    <dgm:pt modelId="{AE3D6D8D-85E2-CF4B-95DA-1AF4F0A7BC7A}" type="pres">
      <dgm:prSet presAssocID="{4618C007-D795-4730-B470-B46B08688DA2}" presName="parentLeftMargin" presStyleLbl="node1" presStyleIdx="0" presStyleCnt="5"/>
      <dgm:spPr/>
    </dgm:pt>
    <dgm:pt modelId="{87CAC6A4-903F-064B-9C91-00ABA97809D5}" type="pres">
      <dgm:prSet presAssocID="{4618C007-D795-4730-B470-B46B08688DA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C4F4C5-FE7B-AE42-83C3-B3CADEAAD9D2}" type="pres">
      <dgm:prSet presAssocID="{4618C007-D795-4730-B470-B46B08688DA2}" presName="negativeSpace" presStyleCnt="0"/>
      <dgm:spPr/>
    </dgm:pt>
    <dgm:pt modelId="{597AE971-BDE8-5444-8785-A83E0C931603}" type="pres">
      <dgm:prSet presAssocID="{4618C007-D795-4730-B470-B46B08688DA2}" presName="childText" presStyleLbl="conFgAcc1" presStyleIdx="1" presStyleCnt="5">
        <dgm:presLayoutVars>
          <dgm:bulletEnabled val="1"/>
        </dgm:presLayoutVars>
      </dgm:prSet>
      <dgm:spPr/>
    </dgm:pt>
    <dgm:pt modelId="{277D076D-0B3D-044E-8789-5FC845E89445}" type="pres">
      <dgm:prSet presAssocID="{FD210294-9C04-4B11-AB13-0F007CA01D51}" presName="spaceBetweenRectangles" presStyleCnt="0"/>
      <dgm:spPr/>
    </dgm:pt>
    <dgm:pt modelId="{A961B762-3926-7843-A415-CAA12A0D61F9}" type="pres">
      <dgm:prSet presAssocID="{47973655-8AE0-9B42-A54F-BBB8BC269214}" presName="parentLin" presStyleCnt="0"/>
      <dgm:spPr/>
    </dgm:pt>
    <dgm:pt modelId="{0D6B55D5-B4C6-B447-89B1-4B16C3B2B7E9}" type="pres">
      <dgm:prSet presAssocID="{47973655-8AE0-9B42-A54F-BBB8BC269214}" presName="parentLeftMargin" presStyleLbl="node1" presStyleIdx="1" presStyleCnt="5"/>
      <dgm:spPr/>
    </dgm:pt>
    <dgm:pt modelId="{5B8EEC7D-5D9D-DF44-8C6E-7FD5D733A4FC}" type="pres">
      <dgm:prSet presAssocID="{47973655-8AE0-9B42-A54F-BBB8BC2692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A8A4D0-E3F7-BD4A-AA4F-3046862725CE}" type="pres">
      <dgm:prSet presAssocID="{47973655-8AE0-9B42-A54F-BBB8BC269214}" presName="negativeSpace" presStyleCnt="0"/>
      <dgm:spPr/>
    </dgm:pt>
    <dgm:pt modelId="{77E855CA-1742-0042-AC18-5D0EA1466A5A}" type="pres">
      <dgm:prSet presAssocID="{47973655-8AE0-9B42-A54F-BBB8BC269214}" presName="childText" presStyleLbl="conFgAcc1" presStyleIdx="2" presStyleCnt="5">
        <dgm:presLayoutVars>
          <dgm:bulletEnabled val="1"/>
        </dgm:presLayoutVars>
      </dgm:prSet>
      <dgm:spPr/>
    </dgm:pt>
    <dgm:pt modelId="{F8F62407-FB9A-804B-9FF2-3E94064C8A76}" type="pres">
      <dgm:prSet presAssocID="{06F05B1F-002D-6D44-86EF-CA354B036EE4}" presName="spaceBetweenRectangles" presStyleCnt="0"/>
      <dgm:spPr/>
    </dgm:pt>
    <dgm:pt modelId="{D8BC93BE-3E4F-A24F-8F20-40C53F1FEF33}" type="pres">
      <dgm:prSet presAssocID="{E1966750-F290-41D1-B653-29FA4465EF32}" presName="parentLin" presStyleCnt="0"/>
      <dgm:spPr/>
    </dgm:pt>
    <dgm:pt modelId="{A08E2060-FC4C-594F-9E53-CFD1DF4E05BC}" type="pres">
      <dgm:prSet presAssocID="{E1966750-F290-41D1-B653-29FA4465EF32}" presName="parentLeftMargin" presStyleLbl="node1" presStyleIdx="2" presStyleCnt="5"/>
      <dgm:spPr/>
    </dgm:pt>
    <dgm:pt modelId="{CB788071-C671-DE42-9795-C16E53D7F727}" type="pres">
      <dgm:prSet presAssocID="{E1966750-F290-41D1-B653-29FA4465EF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3CAA28-1467-7241-8AB5-A55564456344}" type="pres">
      <dgm:prSet presAssocID="{E1966750-F290-41D1-B653-29FA4465EF32}" presName="negativeSpace" presStyleCnt="0"/>
      <dgm:spPr/>
    </dgm:pt>
    <dgm:pt modelId="{CCC03392-55D5-2243-A097-C124D95CE6F1}" type="pres">
      <dgm:prSet presAssocID="{E1966750-F290-41D1-B653-29FA4465EF32}" presName="childText" presStyleLbl="conFgAcc1" presStyleIdx="3" presStyleCnt="5">
        <dgm:presLayoutVars>
          <dgm:bulletEnabled val="1"/>
        </dgm:presLayoutVars>
      </dgm:prSet>
      <dgm:spPr/>
    </dgm:pt>
    <dgm:pt modelId="{26F525A7-20CA-5F4F-AF79-EB185915A679}" type="pres">
      <dgm:prSet presAssocID="{CB0BD3D8-57C4-4FA0-BFA0-6CD83A40BA45}" presName="spaceBetweenRectangles" presStyleCnt="0"/>
      <dgm:spPr/>
    </dgm:pt>
    <dgm:pt modelId="{7E2F897C-CFA3-974A-93A6-0D194F061ECC}" type="pres">
      <dgm:prSet presAssocID="{B7D20505-2988-A64E-ABFC-A337A50B8515}" presName="parentLin" presStyleCnt="0"/>
      <dgm:spPr/>
    </dgm:pt>
    <dgm:pt modelId="{BD92137A-C3B9-3C44-BD8B-57B0EA8E0D33}" type="pres">
      <dgm:prSet presAssocID="{B7D20505-2988-A64E-ABFC-A337A50B8515}" presName="parentLeftMargin" presStyleLbl="node1" presStyleIdx="3" presStyleCnt="5"/>
      <dgm:spPr/>
    </dgm:pt>
    <dgm:pt modelId="{295F6B93-2114-E748-848E-1211D16C9CE2}" type="pres">
      <dgm:prSet presAssocID="{B7D20505-2988-A64E-ABFC-A337A50B85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1B40E4-6A41-2443-B49A-1EBA8BF3511D}" type="pres">
      <dgm:prSet presAssocID="{B7D20505-2988-A64E-ABFC-A337A50B8515}" presName="negativeSpace" presStyleCnt="0"/>
      <dgm:spPr/>
    </dgm:pt>
    <dgm:pt modelId="{F29F1465-1649-084C-AF91-B2D9E50A98A6}" type="pres">
      <dgm:prSet presAssocID="{B7D20505-2988-A64E-ABFC-A337A50B851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051B04-2321-4D19-9805-8A8E998571FA}" srcId="{4618C007-D795-4730-B470-B46B08688DA2}" destId="{9DC90D6D-7655-438C-9592-9074A06DF1EF}" srcOrd="2" destOrd="0" parTransId="{FA586CB4-AAC5-4C39-B843-9C7FEF426C51}" sibTransId="{20D0E26C-7585-4697-BE0F-0B4033F541F5}"/>
    <dgm:cxn modelId="{91BF0306-35B2-D746-8EC0-7787EA104D6E}" type="presOf" srcId="{4618C007-D795-4730-B470-B46B08688DA2}" destId="{AE3D6D8D-85E2-CF4B-95DA-1AF4F0A7BC7A}" srcOrd="0" destOrd="0" presId="urn:microsoft.com/office/officeart/2005/8/layout/list1"/>
    <dgm:cxn modelId="{7925F20D-CB4A-B54B-B5A6-B11AB0667B6E}" type="presOf" srcId="{47973655-8AE0-9B42-A54F-BBB8BC269214}" destId="{5B8EEC7D-5D9D-DF44-8C6E-7FD5D733A4FC}" srcOrd="1" destOrd="0" presId="urn:microsoft.com/office/officeart/2005/8/layout/list1"/>
    <dgm:cxn modelId="{B66D651C-1047-4F84-8425-31DC8D0BB5B7}" srcId="{234A8BA1-138F-41BB-8D23-6161887B45D0}" destId="{E1966750-F290-41D1-B653-29FA4465EF32}" srcOrd="3" destOrd="0" parTransId="{C268E205-8775-4D2E-8116-A4452DD44384}" sibTransId="{CB0BD3D8-57C4-4FA0-BFA0-6CD83A40BA45}"/>
    <dgm:cxn modelId="{B1F7E526-4965-9F4D-9534-8D8D850C8D74}" type="presOf" srcId="{E1966750-F290-41D1-B653-29FA4465EF32}" destId="{A08E2060-FC4C-594F-9E53-CFD1DF4E05BC}" srcOrd="0" destOrd="0" presId="urn:microsoft.com/office/officeart/2005/8/layout/list1"/>
    <dgm:cxn modelId="{012C412A-3438-1D40-8E0F-C8345D3F6582}" type="presOf" srcId="{234A8BA1-138F-41BB-8D23-6161887B45D0}" destId="{A56E0AD6-1539-6646-B051-1E970E091E8B}" srcOrd="0" destOrd="0" presId="urn:microsoft.com/office/officeart/2005/8/layout/list1"/>
    <dgm:cxn modelId="{8C9F3342-887B-A04D-83CD-9DB0DA58B691}" srcId="{234A8BA1-138F-41BB-8D23-6161887B45D0}" destId="{B7D20505-2988-A64E-ABFC-A337A50B8515}" srcOrd="4" destOrd="0" parTransId="{6986C275-428F-3E4E-BDDF-69F91050C4E0}" sibTransId="{9C02872D-B4BF-5544-AA39-833C4F5D9BBD}"/>
    <dgm:cxn modelId="{64F0124C-EFCE-2E48-A115-DCCA42ABBD9D}" type="presOf" srcId="{779370D5-CEC0-4B9B-91B9-2D4658D7E886}" destId="{D823D4E0-570D-A246-9B72-92AD024C9C06}" srcOrd="0" destOrd="0" presId="urn:microsoft.com/office/officeart/2005/8/layout/list1"/>
    <dgm:cxn modelId="{752C1D5C-60D3-9A4E-969B-F2FA3EA51C97}" type="presOf" srcId="{B7D20505-2988-A64E-ABFC-A337A50B8515}" destId="{BD92137A-C3B9-3C44-BD8B-57B0EA8E0D33}" srcOrd="0" destOrd="0" presId="urn:microsoft.com/office/officeart/2005/8/layout/list1"/>
    <dgm:cxn modelId="{485BD864-89FC-4CD4-A8EC-05D5D8570355}" srcId="{A6DC25E7-C148-43BC-B198-DCC308B7D8E4}" destId="{779370D5-CEC0-4B9B-91B9-2D4658D7E886}" srcOrd="0" destOrd="0" parTransId="{A01EC990-F312-4728-AA66-0558D43BFAF2}" sibTransId="{490431A6-7BA8-44F1-A61D-240159C30858}"/>
    <dgm:cxn modelId="{40477C6D-E1F1-B240-A688-7D82CFB3FE1D}" type="presOf" srcId="{829C3D77-3692-4CCF-8E4B-07C03CF489AC}" destId="{597AE971-BDE8-5444-8785-A83E0C931603}" srcOrd="0" destOrd="1" presId="urn:microsoft.com/office/officeart/2005/8/layout/list1"/>
    <dgm:cxn modelId="{BF74C27D-63D0-694E-81E3-E56DEBD247C6}" type="presOf" srcId="{4618C007-D795-4730-B470-B46B08688DA2}" destId="{87CAC6A4-903F-064B-9C91-00ABA97809D5}" srcOrd="1" destOrd="0" presId="urn:microsoft.com/office/officeart/2005/8/layout/list1"/>
    <dgm:cxn modelId="{C3EE5B9D-2324-574D-ADB6-299921496A49}" type="presOf" srcId="{00D6FFBE-0D6B-46B6-9121-95BCDFD884C7}" destId="{597AE971-BDE8-5444-8785-A83E0C931603}" srcOrd="0" destOrd="0" presId="urn:microsoft.com/office/officeart/2005/8/layout/list1"/>
    <dgm:cxn modelId="{483F47BC-754E-4BD5-981C-6144846B2FD2}" srcId="{234A8BA1-138F-41BB-8D23-6161887B45D0}" destId="{4618C007-D795-4730-B470-B46B08688DA2}" srcOrd="1" destOrd="0" parTransId="{0D7807B7-0D92-4BF2-952A-94F260CC0D96}" sibTransId="{FD210294-9C04-4B11-AB13-0F007CA01D51}"/>
    <dgm:cxn modelId="{10DA53BF-D285-4F72-A140-9F8D2C7A512A}" srcId="{4618C007-D795-4730-B470-B46B08688DA2}" destId="{829C3D77-3692-4CCF-8E4B-07C03CF489AC}" srcOrd="1" destOrd="0" parTransId="{B8F114E1-87BF-472C-8615-C50C3B78E4EA}" sibTransId="{FFDDF496-3CA0-4D60-8C6B-AAD0645E97F5}"/>
    <dgm:cxn modelId="{57FB80C4-B7A9-F44E-84AF-70608BE6BE0A}" type="presOf" srcId="{47973655-8AE0-9B42-A54F-BBB8BC269214}" destId="{0D6B55D5-B4C6-B447-89B1-4B16C3B2B7E9}" srcOrd="0" destOrd="0" presId="urn:microsoft.com/office/officeart/2005/8/layout/list1"/>
    <dgm:cxn modelId="{8395FAC6-FE70-460C-9219-9C4ED083B76E}" srcId="{4618C007-D795-4730-B470-B46B08688DA2}" destId="{00D6FFBE-0D6B-46B6-9121-95BCDFD884C7}" srcOrd="0" destOrd="0" parTransId="{6E21393E-247A-47D8-A24D-279BA3074894}" sibTransId="{F0779FF3-DFBD-42BE-AE9F-0ED34875AFA6}"/>
    <dgm:cxn modelId="{1C6AF7CD-105D-9F41-AF12-6FA519E7340F}" type="presOf" srcId="{B7D20505-2988-A64E-ABFC-A337A50B8515}" destId="{295F6B93-2114-E748-848E-1211D16C9CE2}" srcOrd="1" destOrd="0" presId="urn:microsoft.com/office/officeart/2005/8/layout/list1"/>
    <dgm:cxn modelId="{66BA77D7-AB52-124F-8636-97E5904D4992}" type="presOf" srcId="{A6DC25E7-C148-43BC-B198-DCC308B7D8E4}" destId="{EA707B86-A050-A54C-AF6E-D456301B09F7}" srcOrd="1" destOrd="0" presId="urn:microsoft.com/office/officeart/2005/8/layout/list1"/>
    <dgm:cxn modelId="{40836DE9-9379-4E03-9A2B-0A4E759DFA3E}" srcId="{234A8BA1-138F-41BB-8D23-6161887B45D0}" destId="{A6DC25E7-C148-43BC-B198-DCC308B7D8E4}" srcOrd="0" destOrd="0" parTransId="{E9F6A87D-EAE1-496E-90C5-94D76A26E1A0}" sibTransId="{C5F6E1ED-AC92-44F7-A3A8-1B6ED87DF57E}"/>
    <dgm:cxn modelId="{4BC62DEE-4657-0745-B68E-07C20D65B1E2}" type="presOf" srcId="{E1966750-F290-41D1-B653-29FA4465EF32}" destId="{CB788071-C671-DE42-9795-C16E53D7F727}" srcOrd="1" destOrd="0" presId="urn:microsoft.com/office/officeart/2005/8/layout/list1"/>
    <dgm:cxn modelId="{A89D20F0-467B-D748-BD82-4661E1A75BBB}" type="presOf" srcId="{9DC90D6D-7655-438C-9592-9074A06DF1EF}" destId="{597AE971-BDE8-5444-8785-A83E0C931603}" srcOrd="0" destOrd="2" presId="urn:microsoft.com/office/officeart/2005/8/layout/list1"/>
    <dgm:cxn modelId="{92A828F2-7600-5847-8FBE-3751C344F609}" type="presOf" srcId="{A6DC25E7-C148-43BC-B198-DCC308B7D8E4}" destId="{6C556D7B-924E-D749-BB37-47E4A9B7C636}" srcOrd="0" destOrd="0" presId="urn:microsoft.com/office/officeart/2005/8/layout/list1"/>
    <dgm:cxn modelId="{05143FFE-D150-B248-A088-30819006877A}" srcId="{234A8BA1-138F-41BB-8D23-6161887B45D0}" destId="{47973655-8AE0-9B42-A54F-BBB8BC269214}" srcOrd="2" destOrd="0" parTransId="{EE7E4897-697A-074A-8D56-22609C653170}" sibTransId="{06F05B1F-002D-6D44-86EF-CA354B036EE4}"/>
    <dgm:cxn modelId="{1D8DD106-1490-2D42-9425-727537AADABD}" type="presParOf" srcId="{A56E0AD6-1539-6646-B051-1E970E091E8B}" destId="{F6272F39-F7ED-9D47-873E-ABFF16E4452B}" srcOrd="0" destOrd="0" presId="urn:microsoft.com/office/officeart/2005/8/layout/list1"/>
    <dgm:cxn modelId="{A89078D1-09DE-1543-8865-B858EDD1F548}" type="presParOf" srcId="{F6272F39-F7ED-9D47-873E-ABFF16E4452B}" destId="{6C556D7B-924E-D749-BB37-47E4A9B7C636}" srcOrd="0" destOrd="0" presId="urn:microsoft.com/office/officeart/2005/8/layout/list1"/>
    <dgm:cxn modelId="{405D8049-4118-124A-AE81-FD9CA93C4AB0}" type="presParOf" srcId="{F6272F39-F7ED-9D47-873E-ABFF16E4452B}" destId="{EA707B86-A050-A54C-AF6E-D456301B09F7}" srcOrd="1" destOrd="0" presId="urn:microsoft.com/office/officeart/2005/8/layout/list1"/>
    <dgm:cxn modelId="{C330121E-CBCB-1345-869F-C910A6B8C519}" type="presParOf" srcId="{A56E0AD6-1539-6646-B051-1E970E091E8B}" destId="{B3C2C8DA-2EA3-E546-B00C-9AAC98739F2A}" srcOrd="1" destOrd="0" presId="urn:microsoft.com/office/officeart/2005/8/layout/list1"/>
    <dgm:cxn modelId="{2B39D18E-C770-BF4B-AA1B-EB0DA8DD43A4}" type="presParOf" srcId="{A56E0AD6-1539-6646-B051-1E970E091E8B}" destId="{D823D4E0-570D-A246-9B72-92AD024C9C06}" srcOrd="2" destOrd="0" presId="urn:microsoft.com/office/officeart/2005/8/layout/list1"/>
    <dgm:cxn modelId="{F7598227-4958-8241-9D87-98FF0E05E595}" type="presParOf" srcId="{A56E0AD6-1539-6646-B051-1E970E091E8B}" destId="{850346E8-8B2E-D546-BB8A-BF3001FFD364}" srcOrd="3" destOrd="0" presId="urn:microsoft.com/office/officeart/2005/8/layout/list1"/>
    <dgm:cxn modelId="{8AE0B089-906B-D547-9FF8-EE1989A36ABE}" type="presParOf" srcId="{A56E0AD6-1539-6646-B051-1E970E091E8B}" destId="{8FF51E2C-B88E-8C45-8815-C88FE57AE96F}" srcOrd="4" destOrd="0" presId="urn:microsoft.com/office/officeart/2005/8/layout/list1"/>
    <dgm:cxn modelId="{E9653A90-736F-934E-8697-EEF26E4E7068}" type="presParOf" srcId="{8FF51E2C-B88E-8C45-8815-C88FE57AE96F}" destId="{AE3D6D8D-85E2-CF4B-95DA-1AF4F0A7BC7A}" srcOrd="0" destOrd="0" presId="urn:microsoft.com/office/officeart/2005/8/layout/list1"/>
    <dgm:cxn modelId="{6435E807-20AD-B84A-94F0-A579E12A580B}" type="presParOf" srcId="{8FF51E2C-B88E-8C45-8815-C88FE57AE96F}" destId="{87CAC6A4-903F-064B-9C91-00ABA97809D5}" srcOrd="1" destOrd="0" presId="urn:microsoft.com/office/officeart/2005/8/layout/list1"/>
    <dgm:cxn modelId="{17C59E17-FFF9-FD44-BF47-E58A4610F82C}" type="presParOf" srcId="{A56E0AD6-1539-6646-B051-1E970E091E8B}" destId="{63C4F4C5-FE7B-AE42-83C3-B3CADEAAD9D2}" srcOrd="5" destOrd="0" presId="urn:microsoft.com/office/officeart/2005/8/layout/list1"/>
    <dgm:cxn modelId="{89ED60A4-61F0-A643-BAB6-E6C8DEA2CB0B}" type="presParOf" srcId="{A56E0AD6-1539-6646-B051-1E970E091E8B}" destId="{597AE971-BDE8-5444-8785-A83E0C931603}" srcOrd="6" destOrd="0" presId="urn:microsoft.com/office/officeart/2005/8/layout/list1"/>
    <dgm:cxn modelId="{92C188B1-5343-6246-85ED-162D0913A230}" type="presParOf" srcId="{A56E0AD6-1539-6646-B051-1E970E091E8B}" destId="{277D076D-0B3D-044E-8789-5FC845E89445}" srcOrd="7" destOrd="0" presId="urn:microsoft.com/office/officeart/2005/8/layout/list1"/>
    <dgm:cxn modelId="{E19D3213-EC3A-6B42-B702-F6D639DAE3F9}" type="presParOf" srcId="{A56E0AD6-1539-6646-B051-1E970E091E8B}" destId="{A961B762-3926-7843-A415-CAA12A0D61F9}" srcOrd="8" destOrd="0" presId="urn:microsoft.com/office/officeart/2005/8/layout/list1"/>
    <dgm:cxn modelId="{477EDDA7-FCF9-FE4C-B642-30A393542443}" type="presParOf" srcId="{A961B762-3926-7843-A415-CAA12A0D61F9}" destId="{0D6B55D5-B4C6-B447-89B1-4B16C3B2B7E9}" srcOrd="0" destOrd="0" presId="urn:microsoft.com/office/officeart/2005/8/layout/list1"/>
    <dgm:cxn modelId="{CB3C97E9-10B4-B049-8581-FD7414BF4E06}" type="presParOf" srcId="{A961B762-3926-7843-A415-CAA12A0D61F9}" destId="{5B8EEC7D-5D9D-DF44-8C6E-7FD5D733A4FC}" srcOrd="1" destOrd="0" presId="urn:microsoft.com/office/officeart/2005/8/layout/list1"/>
    <dgm:cxn modelId="{5E27417B-3A30-794E-BA2A-2F4182A5457C}" type="presParOf" srcId="{A56E0AD6-1539-6646-B051-1E970E091E8B}" destId="{51A8A4D0-E3F7-BD4A-AA4F-3046862725CE}" srcOrd="9" destOrd="0" presId="urn:microsoft.com/office/officeart/2005/8/layout/list1"/>
    <dgm:cxn modelId="{257F49AB-10EE-9B45-A306-3E9DFE72E8D9}" type="presParOf" srcId="{A56E0AD6-1539-6646-B051-1E970E091E8B}" destId="{77E855CA-1742-0042-AC18-5D0EA1466A5A}" srcOrd="10" destOrd="0" presId="urn:microsoft.com/office/officeart/2005/8/layout/list1"/>
    <dgm:cxn modelId="{DBEDCE0D-A95D-F44C-A0C9-DDE89B4BDF58}" type="presParOf" srcId="{A56E0AD6-1539-6646-B051-1E970E091E8B}" destId="{F8F62407-FB9A-804B-9FF2-3E94064C8A76}" srcOrd="11" destOrd="0" presId="urn:microsoft.com/office/officeart/2005/8/layout/list1"/>
    <dgm:cxn modelId="{4C66F147-C53E-7B45-A82B-43D69D5A9D32}" type="presParOf" srcId="{A56E0AD6-1539-6646-B051-1E970E091E8B}" destId="{D8BC93BE-3E4F-A24F-8F20-40C53F1FEF33}" srcOrd="12" destOrd="0" presId="urn:microsoft.com/office/officeart/2005/8/layout/list1"/>
    <dgm:cxn modelId="{B9E81C62-44FD-1F42-B8FC-C157D4E1A6F7}" type="presParOf" srcId="{D8BC93BE-3E4F-A24F-8F20-40C53F1FEF33}" destId="{A08E2060-FC4C-594F-9E53-CFD1DF4E05BC}" srcOrd="0" destOrd="0" presId="urn:microsoft.com/office/officeart/2005/8/layout/list1"/>
    <dgm:cxn modelId="{BE282DF2-2FDA-EF41-81A6-0551B208C30B}" type="presParOf" srcId="{D8BC93BE-3E4F-A24F-8F20-40C53F1FEF33}" destId="{CB788071-C671-DE42-9795-C16E53D7F727}" srcOrd="1" destOrd="0" presId="urn:microsoft.com/office/officeart/2005/8/layout/list1"/>
    <dgm:cxn modelId="{4D8150B2-DA12-3E49-8EC4-D95F782AECAC}" type="presParOf" srcId="{A56E0AD6-1539-6646-B051-1E970E091E8B}" destId="{1D3CAA28-1467-7241-8AB5-A55564456344}" srcOrd="13" destOrd="0" presId="urn:microsoft.com/office/officeart/2005/8/layout/list1"/>
    <dgm:cxn modelId="{1BB239BE-FE2C-0D40-807A-AAA9D75F5483}" type="presParOf" srcId="{A56E0AD6-1539-6646-B051-1E970E091E8B}" destId="{CCC03392-55D5-2243-A097-C124D95CE6F1}" srcOrd="14" destOrd="0" presId="urn:microsoft.com/office/officeart/2005/8/layout/list1"/>
    <dgm:cxn modelId="{544492F5-3657-7C46-98EB-3E4CC0DD68F6}" type="presParOf" srcId="{A56E0AD6-1539-6646-B051-1E970E091E8B}" destId="{26F525A7-20CA-5F4F-AF79-EB185915A679}" srcOrd="15" destOrd="0" presId="urn:microsoft.com/office/officeart/2005/8/layout/list1"/>
    <dgm:cxn modelId="{C8C0E60D-20FA-A347-84D0-C93F5E466AC0}" type="presParOf" srcId="{A56E0AD6-1539-6646-B051-1E970E091E8B}" destId="{7E2F897C-CFA3-974A-93A6-0D194F061ECC}" srcOrd="16" destOrd="0" presId="urn:microsoft.com/office/officeart/2005/8/layout/list1"/>
    <dgm:cxn modelId="{99A8931D-D671-CB47-90C4-DC2B45FC685B}" type="presParOf" srcId="{7E2F897C-CFA3-974A-93A6-0D194F061ECC}" destId="{BD92137A-C3B9-3C44-BD8B-57B0EA8E0D33}" srcOrd="0" destOrd="0" presId="urn:microsoft.com/office/officeart/2005/8/layout/list1"/>
    <dgm:cxn modelId="{F51C84B4-C318-A647-97DF-3C7F50D3B212}" type="presParOf" srcId="{7E2F897C-CFA3-974A-93A6-0D194F061ECC}" destId="{295F6B93-2114-E748-848E-1211D16C9CE2}" srcOrd="1" destOrd="0" presId="urn:microsoft.com/office/officeart/2005/8/layout/list1"/>
    <dgm:cxn modelId="{E74AE3C1-A324-3046-9DDC-33629EBB3C2A}" type="presParOf" srcId="{A56E0AD6-1539-6646-B051-1E970E091E8B}" destId="{401B40E4-6A41-2443-B49A-1EBA8BF3511D}" srcOrd="17" destOrd="0" presId="urn:microsoft.com/office/officeart/2005/8/layout/list1"/>
    <dgm:cxn modelId="{B1550595-18D5-6B44-8BD1-895FB3232DEC}" type="presParOf" srcId="{A56E0AD6-1539-6646-B051-1E970E091E8B}" destId="{F29F1465-1649-084C-AF91-B2D9E50A98A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D4E0-570D-A246-9B72-92AD024C9C06}">
      <dsp:nvSpPr>
        <dsp:cNvPr id="0" name=""/>
        <dsp:cNvSpPr/>
      </dsp:nvSpPr>
      <dsp:spPr>
        <a:xfrm>
          <a:off x="0" y="366518"/>
          <a:ext cx="5184322" cy="910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54076" rIns="40236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基本概念：流，最大流，割</a:t>
          </a:r>
          <a:endParaRPr lang="en-US" sz="2000" kern="1200"/>
        </a:p>
      </dsp:txBody>
      <dsp:txXfrm>
        <a:off x="0" y="366518"/>
        <a:ext cx="5184322" cy="910350"/>
      </dsp:txXfrm>
    </dsp:sp>
    <dsp:sp modelId="{EA707B86-A050-A54C-AF6E-D456301B09F7}">
      <dsp:nvSpPr>
        <dsp:cNvPr id="0" name=""/>
        <dsp:cNvSpPr/>
      </dsp:nvSpPr>
      <dsp:spPr>
        <a:xfrm>
          <a:off x="259216" y="115598"/>
          <a:ext cx="3629025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流网络</a:t>
          </a:r>
          <a:endParaRPr lang="en-US" sz="2000" kern="1200"/>
        </a:p>
      </dsp:txBody>
      <dsp:txXfrm>
        <a:off x="283714" y="140096"/>
        <a:ext cx="3580029" cy="452844"/>
      </dsp:txXfrm>
    </dsp:sp>
    <dsp:sp modelId="{597AE971-BDE8-5444-8785-A83E0C931603}">
      <dsp:nvSpPr>
        <dsp:cNvPr id="0" name=""/>
        <dsp:cNvSpPr/>
      </dsp:nvSpPr>
      <dsp:spPr>
        <a:xfrm>
          <a:off x="0" y="1619588"/>
          <a:ext cx="5184322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54076" rIns="40236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剩余网络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/>
            <a:t>增广路径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流网络的割</a:t>
          </a:r>
          <a:endParaRPr lang="en-US" sz="2000" kern="1200" dirty="0"/>
        </a:p>
      </dsp:txBody>
      <dsp:txXfrm>
        <a:off x="0" y="1619588"/>
        <a:ext cx="5184322" cy="1820700"/>
      </dsp:txXfrm>
    </dsp:sp>
    <dsp:sp modelId="{87CAC6A4-903F-064B-9C91-00ABA97809D5}">
      <dsp:nvSpPr>
        <dsp:cNvPr id="0" name=""/>
        <dsp:cNvSpPr/>
      </dsp:nvSpPr>
      <dsp:spPr>
        <a:xfrm>
          <a:off x="259216" y="1368668"/>
          <a:ext cx="3629025" cy="5018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Ford-Fulkerson</a:t>
          </a:r>
          <a:r>
            <a:rPr lang="zh-CN" sz="2000" kern="1200"/>
            <a:t>算法</a:t>
          </a:r>
          <a:endParaRPr lang="en-US" sz="2000" kern="1200"/>
        </a:p>
      </dsp:txBody>
      <dsp:txXfrm>
        <a:off x="283714" y="1393166"/>
        <a:ext cx="3580029" cy="452844"/>
      </dsp:txXfrm>
    </dsp:sp>
    <dsp:sp modelId="{77E855CA-1742-0042-AC18-5D0EA1466A5A}">
      <dsp:nvSpPr>
        <dsp:cNvPr id="0" name=""/>
        <dsp:cNvSpPr/>
      </dsp:nvSpPr>
      <dsp:spPr>
        <a:xfrm>
          <a:off x="0" y="3783008"/>
          <a:ext cx="51843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EEC7D-5D9D-DF44-8C6E-7FD5D733A4FC}">
      <dsp:nvSpPr>
        <dsp:cNvPr id="0" name=""/>
        <dsp:cNvSpPr/>
      </dsp:nvSpPr>
      <dsp:spPr>
        <a:xfrm>
          <a:off x="259216" y="3532088"/>
          <a:ext cx="3629025" cy="5018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</a:rPr>
            <a:t>Edmonds-Karp</a:t>
          </a:r>
          <a:r>
            <a:rPr lang="zh-CN" altLang="en-US" sz="2000" kern="1200" dirty="0">
              <a:solidFill>
                <a:schemeClr val="bg1"/>
              </a:solidFill>
            </a:rPr>
            <a:t>算法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83714" y="3556586"/>
        <a:ext cx="3580029" cy="452844"/>
      </dsp:txXfrm>
    </dsp:sp>
    <dsp:sp modelId="{CCC03392-55D5-2243-A097-C124D95CE6F1}">
      <dsp:nvSpPr>
        <dsp:cNvPr id="0" name=""/>
        <dsp:cNvSpPr/>
      </dsp:nvSpPr>
      <dsp:spPr>
        <a:xfrm>
          <a:off x="0" y="4554128"/>
          <a:ext cx="51843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8071-C671-DE42-9795-C16E53D7F727}">
      <dsp:nvSpPr>
        <dsp:cNvPr id="0" name=""/>
        <dsp:cNvSpPr/>
      </dsp:nvSpPr>
      <dsp:spPr>
        <a:xfrm>
          <a:off x="259216" y="4303208"/>
          <a:ext cx="3629025" cy="5018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最大二分匹配</a:t>
          </a:r>
          <a:endParaRPr lang="en-US" sz="2000" kern="1200" dirty="0"/>
        </a:p>
      </dsp:txBody>
      <dsp:txXfrm>
        <a:off x="283714" y="4327706"/>
        <a:ext cx="3580029" cy="452844"/>
      </dsp:txXfrm>
    </dsp:sp>
    <dsp:sp modelId="{F29F1465-1649-084C-AF91-B2D9E50A98A6}">
      <dsp:nvSpPr>
        <dsp:cNvPr id="0" name=""/>
        <dsp:cNvSpPr/>
      </dsp:nvSpPr>
      <dsp:spPr>
        <a:xfrm>
          <a:off x="0" y="5325248"/>
          <a:ext cx="51843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6B93-2114-E748-848E-1211D16C9CE2}">
      <dsp:nvSpPr>
        <dsp:cNvPr id="0" name=""/>
        <dsp:cNvSpPr/>
      </dsp:nvSpPr>
      <dsp:spPr>
        <a:xfrm>
          <a:off x="259216" y="5074328"/>
          <a:ext cx="3629025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基于最大流的最密子图查找</a:t>
          </a:r>
          <a:endParaRPr lang="en-US" sz="2000" kern="1200" dirty="0"/>
        </a:p>
      </dsp:txBody>
      <dsp:txXfrm>
        <a:off x="283714" y="5098826"/>
        <a:ext cx="358002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D4E0-570D-A246-9B72-92AD024C9C06}">
      <dsp:nvSpPr>
        <dsp:cNvPr id="0" name=""/>
        <dsp:cNvSpPr/>
      </dsp:nvSpPr>
      <dsp:spPr>
        <a:xfrm>
          <a:off x="0" y="371378"/>
          <a:ext cx="5184322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基本概念：流，最大流，割</a:t>
          </a:r>
          <a:endParaRPr lang="en-US" sz="1800" kern="1200"/>
        </a:p>
      </dsp:txBody>
      <dsp:txXfrm>
        <a:off x="0" y="371378"/>
        <a:ext cx="5184322" cy="878850"/>
      </dsp:txXfrm>
    </dsp:sp>
    <dsp:sp modelId="{EA707B86-A050-A54C-AF6E-D456301B09F7}">
      <dsp:nvSpPr>
        <dsp:cNvPr id="0" name=""/>
        <dsp:cNvSpPr/>
      </dsp:nvSpPr>
      <dsp:spPr>
        <a:xfrm>
          <a:off x="259216" y="105698"/>
          <a:ext cx="3629025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流网络</a:t>
          </a:r>
          <a:endParaRPr lang="en-US" sz="1800" kern="1200"/>
        </a:p>
      </dsp:txBody>
      <dsp:txXfrm>
        <a:off x="285155" y="131637"/>
        <a:ext cx="3577147" cy="479482"/>
      </dsp:txXfrm>
    </dsp:sp>
    <dsp:sp modelId="{597AE971-BDE8-5444-8785-A83E0C931603}">
      <dsp:nvSpPr>
        <dsp:cNvPr id="0" name=""/>
        <dsp:cNvSpPr/>
      </dsp:nvSpPr>
      <dsp:spPr>
        <a:xfrm>
          <a:off x="0" y="1613108"/>
          <a:ext cx="5184322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剩余网络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增广路径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流网络的割</a:t>
          </a:r>
          <a:endParaRPr lang="en-US" sz="1800" kern="1200" dirty="0"/>
        </a:p>
      </dsp:txBody>
      <dsp:txXfrm>
        <a:off x="0" y="1613108"/>
        <a:ext cx="5184322" cy="1701000"/>
      </dsp:txXfrm>
    </dsp:sp>
    <dsp:sp modelId="{87CAC6A4-903F-064B-9C91-00ABA97809D5}">
      <dsp:nvSpPr>
        <dsp:cNvPr id="0" name=""/>
        <dsp:cNvSpPr/>
      </dsp:nvSpPr>
      <dsp:spPr>
        <a:xfrm>
          <a:off x="259216" y="1347428"/>
          <a:ext cx="3629025" cy="5313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Ford-Fulkerson</a:t>
          </a:r>
          <a:r>
            <a:rPr lang="zh-CN" sz="1800" kern="1200"/>
            <a:t>算法</a:t>
          </a:r>
          <a:endParaRPr lang="en-US" sz="1800" kern="1200"/>
        </a:p>
      </dsp:txBody>
      <dsp:txXfrm>
        <a:off x="285155" y="1373367"/>
        <a:ext cx="3577147" cy="479482"/>
      </dsp:txXfrm>
    </dsp:sp>
    <dsp:sp modelId="{77E855CA-1742-0042-AC18-5D0EA1466A5A}">
      <dsp:nvSpPr>
        <dsp:cNvPr id="0" name=""/>
        <dsp:cNvSpPr/>
      </dsp:nvSpPr>
      <dsp:spPr>
        <a:xfrm>
          <a:off x="0" y="367698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EEC7D-5D9D-DF44-8C6E-7FD5D733A4FC}">
      <dsp:nvSpPr>
        <dsp:cNvPr id="0" name=""/>
        <dsp:cNvSpPr/>
      </dsp:nvSpPr>
      <dsp:spPr>
        <a:xfrm>
          <a:off x="259216" y="3411308"/>
          <a:ext cx="3629025" cy="53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bg1"/>
              </a:solidFill>
            </a:rPr>
            <a:t>Edmonds-Karp</a:t>
          </a:r>
          <a:r>
            <a:rPr lang="zh-CN" altLang="en-US" sz="1800" kern="1200" dirty="0">
              <a:solidFill>
                <a:schemeClr val="bg1"/>
              </a:solidFill>
            </a:rPr>
            <a:t>算法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85155" y="3437247"/>
        <a:ext cx="3577147" cy="479482"/>
      </dsp:txXfrm>
    </dsp:sp>
    <dsp:sp modelId="{CCC03392-55D5-2243-A097-C124D95CE6F1}">
      <dsp:nvSpPr>
        <dsp:cNvPr id="0" name=""/>
        <dsp:cNvSpPr/>
      </dsp:nvSpPr>
      <dsp:spPr>
        <a:xfrm>
          <a:off x="0" y="449346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8071-C671-DE42-9795-C16E53D7F727}">
      <dsp:nvSpPr>
        <dsp:cNvPr id="0" name=""/>
        <dsp:cNvSpPr/>
      </dsp:nvSpPr>
      <dsp:spPr>
        <a:xfrm>
          <a:off x="259216" y="4227788"/>
          <a:ext cx="3629025" cy="5313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最大二分匹配</a:t>
          </a:r>
          <a:endParaRPr lang="en-US" sz="1800" kern="1200" dirty="0"/>
        </a:p>
      </dsp:txBody>
      <dsp:txXfrm>
        <a:off x="285155" y="4253727"/>
        <a:ext cx="3577147" cy="479482"/>
      </dsp:txXfrm>
    </dsp:sp>
    <dsp:sp modelId="{F29F1465-1649-084C-AF91-B2D9E50A98A6}">
      <dsp:nvSpPr>
        <dsp:cNvPr id="0" name=""/>
        <dsp:cNvSpPr/>
      </dsp:nvSpPr>
      <dsp:spPr>
        <a:xfrm>
          <a:off x="0" y="530994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6B93-2114-E748-848E-1211D16C9CE2}">
      <dsp:nvSpPr>
        <dsp:cNvPr id="0" name=""/>
        <dsp:cNvSpPr/>
      </dsp:nvSpPr>
      <dsp:spPr>
        <a:xfrm>
          <a:off x="259216" y="5044268"/>
          <a:ext cx="3629025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基于最大流的最密子图查找</a:t>
          </a:r>
          <a:endParaRPr lang="en-US" sz="1800" kern="1200" dirty="0"/>
        </a:p>
      </dsp:txBody>
      <dsp:txXfrm>
        <a:off x="285155" y="5070207"/>
        <a:ext cx="3577147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D4E0-570D-A246-9B72-92AD024C9C06}">
      <dsp:nvSpPr>
        <dsp:cNvPr id="0" name=""/>
        <dsp:cNvSpPr/>
      </dsp:nvSpPr>
      <dsp:spPr>
        <a:xfrm>
          <a:off x="0" y="371378"/>
          <a:ext cx="5184322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基本概念：流，最大流，割</a:t>
          </a:r>
          <a:endParaRPr lang="en-US" sz="1800" kern="1200"/>
        </a:p>
      </dsp:txBody>
      <dsp:txXfrm>
        <a:off x="0" y="371378"/>
        <a:ext cx="5184322" cy="878850"/>
      </dsp:txXfrm>
    </dsp:sp>
    <dsp:sp modelId="{EA707B86-A050-A54C-AF6E-D456301B09F7}">
      <dsp:nvSpPr>
        <dsp:cNvPr id="0" name=""/>
        <dsp:cNvSpPr/>
      </dsp:nvSpPr>
      <dsp:spPr>
        <a:xfrm>
          <a:off x="259216" y="105698"/>
          <a:ext cx="3629025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流网络</a:t>
          </a:r>
          <a:endParaRPr lang="en-US" sz="1800" kern="1200"/>
        </a:p>
      </dsp:txBody>
      <dsp:txXfrm>
        <a:off x="285155" y="131637"/>
        <a:ext cx="3577147" cy="479482"/>
      </dsp:txXfrm>
    </dsp:sp>
    <dsp:sp modelId="{597AE971-BDE8-5444-8785-A83E0C931603}">
      <dsp:nvSpPr>
        <dsp:cNvPr id="0" name=""/>
        <dsp:cNvSpPr/>
      </dsp:nvSpPr>
      <dsp:spPr>
        <a:xfrm>
          <a:off x="0" y="1613108"/>
          <a:ext cx="5184322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剩余网络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增广路径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流网络的割</a:t>
          </a:r>
          <a:endParaRPr lang="en-US" sz="1800" kern="1200" dirty="0"/>
        </a:p>
      </dsp:txBody>
      <dsp:txXfrm>
        <a:off x="0" y="1613108"/>
        <a:ext cx="5184322" cy="1701000"/>
      </dsp:txXfrm>
    </dsp:sp>
    <dsp:sp modelId="{87CAC6A4-903F-064B-9C91-00ABA97809D5}">
      <dsp:nvSpPr>
        <dsp:cNvPr id="0" name=""/>
        <dsp:cNvSpPr/>
      </dsp:nvSpPr>
      <dsp:spPr>
        <a:xfrm>
          <a:off x="259216" y="1347428"/>
          <a:ext cx="3629025" cy="5313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Ford-Fulkerson</a:t>
          </a:r>
          <a:r>
            <a:rPr lang="zh-CN" sz="1800" kern="1200"/>
            <a:t>算法</a:t>
          </a:r>
          <a:endParaRPr lang="en-US" sz="1800" kern="1200"/>
        </a:p>
      </dsp:txBody>
      <dsp:txXfrm>
        <a:off x="285155" y="1373367"/>
        <a:ext cx="3577147" cy="479482"/>
      </dsp:txXfrm>
    </dsp:sp>
    <dsp:sp modelId="{77E855CA-1742-0042-AC18-5D0EA1466A5A}">
      <dsp:nvSpPr>
        <dsp:cNvPr id="0" name=""/>
        <dsp:cNvSpPr/>
      </dsp:nvSpPr>
      <dsp:spPr>
        <a:xfrm>
          <a:off x="0" y="367698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EEC7D-5D9D-DF44-8C6E-7FD5D733A4FC}">
      <dsp:nvSpPr>
        <dsp:cNvPr id="0" name=""/>
        <dsp:cNvSpPr/>
      </dsp:nvSpPr>
      <dsp:spPr>
        <a:xfrm>
          <a:off x="259216" y="3411308"/>
          <a:ext cx="3629025" cy="53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bg1"/>
              </a:solidFill>
            </a:rPr>
            <a:t>Edmonds-Karp</a:t>
          </a:r>
          <a:r>
            <a:rPr lang="zh-CN" altLang="en-US" sz="1800" kern="1200" dirty="0">
              <a:solidFill>
                <a:schemeClr val="bg1"/>
              </a:solidFill>
            </a:rPr>
            <a:t>算法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85155" y="3437247"/>
        <a:ext cx="3577147" cy="479482"/>
      </dsp:txXfrm>
    </dsp:sp>
    <dsp:sp modelId="{CCC03392-55D5-2243-A097-C124D95CE6F1}">
      <dsp:nvSpPr>
        <dsp:cNvPr id="0" name=""/>
        <dsp:cNvSpPr/>
      </dsp:nvSpPr>
      <dsp:spPr>
        <a:xfrm>
          <a:off x="0" y="449346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8071-C671-DE42-9795-C16E53D7F727}">
      <dsp:nvSpPr>
        <dsp:cNvPr id="0" name=""/>
        <dsp:cNvSpPr/>
      </dsp:nvSpPr>
      <dsp:spPr>
        <a:xfrm>
          <a:off x="259216" y="4227788"/>
          <a:ext cx="3629025" cy="5313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最大二分匹配</a:t>
          </a:r>
          <a:endParaRPr lang="en-US" sz="1800" kern="1200" dirty="0"/>
        </a:p>
      </dsp:txBody>
      <dsp:txXfrm>
        <a:off x="285155" y="4253727"/>
        <a:ext cx="3577147" cy="479482"/>
      </dsp:txXfrm>
    </dsp:sp>
    <dsp:sp modelId="{F29F1465-1649-084C-AF91-B2D9E50A98A6}">
      <dsp:nvSpPr>
        <dsp:cNvPr id="0" name=""/>
        <dsp:cNvSpPr/>
      </dsp:nvSpPr>
      <dsp:spPr>
        <a:xfrm>
          <a:off x="0" y="530994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6B93-2114-E748-848E-1211D16C9CE2}">
      <dsp:nvSpPr>
        <dsp:cNvPr id="0" name=""/>
        <dsp:cNvSpPr/>
      </dsp:nvSpPr>
      <dsp:spPr>
        <a:xfrm>
          <a:off x="259216" y="5044268"/>
          <a:ext cx="3629025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基于最大流的最密子图查找</a:t>
          </a:r>
          <a:endParaRPr lang="en-US" sz="1800" kern="1200" dirty="0"/>
        </a:p>
      </dsp:txBody>
      <dsp:txXfrm>
        <a:off x="285155" y="5070207"/>
        <a:ext cx="357714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D4E0-570D-A246-9B72-92AD024C9C06}">
      <dsp:nvSpPr>
        <dsp:cNvPr id="0" name=""/>
        <dsp:cNvSpPr/>
      </dsp:nvSpPr>
      <dsp:spPr>
        <a:xfrm>
          <a:off x="0" y="371378"/>
          <a:ext cx="5184322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基本概念：流，最大流，割</a:t>
          </a:r>
          <a:endParaRPr lang="en-US" sz="1800" kern="1200"/>
        </a:p>
      </dsp:txBody>
      <dsp:txXfrm>
        <a:off x="0" y="371378"/>
        <a:ext cx="5184322" cy="878850"/>
      </dsp:txXfrm>
    </dsp:sp>
    <dsp:sp modelId="{EA707B86-A050-A54C-AF6E-D456301B09F7}">
      <dsp:nvSpPr>
        <dsp:cNvPr id="0" name=""/>
        <dsp:cNvSpPr/>
      </dsp:nvSpPr>
      <dsp:spPr>
        <a:xfrm>
          <a:off x="259216" y="105698"/>
          <a:ext cx="3629025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流网络</a:t>
          </a:r>
          <a:endParaRPr lang="en-US" sz="1800" kern="1200"/>
        </a:p>
      </dsp:txBody>
      <dsp:txXfrm>
        <a:off x="285155" y="131637"/>
        <a:ext cx="3577147" cy="479482"/>
      </dsp:txXfrm>
    </dsp:sp>
    <dsp:sp modelId="{597AE971-BDE8-5444-8785-A83E0C931603}">
      <dsp:nvSpPr>
        <dsp:cNvPr id="0" name=""/>
        <dsp:cNvSpPr/>
      </dsp:nvSpPr>
      <dsp:spPr>
        <a:xfrm>
          <a:off x="0" y="1613108"/>
          <a:ext cx="5184322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剩余网络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增广路径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流网络的割</a:t>
          </a:r>
          <a:endParaRPr lang="en-US" sz="1800" kern="1200" dirty="0"/>
        </a:p>
      </dsp:txBody>
      <dsp:txXfrm>
        <a:off x="0" y="1613108"/>
        <a:ext cx="5184322" cy="1701000"/>
      </dsp:txXfrm>
    </dsp:sp>
    <dsp:sp modelId="{87CAC6A4-903F-064B-9C91-00ABA97809D5}">
      <dsp:nvSpPr>
        <dsp:cNvPr id="0" name=""/>
        <dsp:cNvSpPr/>
      </dsp:nvSpPr>
      <dsp:spPr>
        <a:xfrm>
          <a:off x="259216" y="1347428"/>
          <a:ext cx="3629025" cy="5313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Ford-Fulkerson</a:t>
          </a:r>
          <a:r>
            <a:rPr lang="zh-CN" sz="1800" kern="1200"/>
            <a:t>算法</a:t>
          </a:r>
          <a:endParaRPr lang="en-US" sz="1800" kern="1200"/>
        </a:p>
      </dsp:txBody>
      <dsp:txXfrm>
        <a:off x="285155" y="1373367"/>
        <a:ext cx="3577147" cy="479482"/>
      </dsp:txXfrm>
    </dsp:sp>
    <dsp:sp modelId="{77E855CA-1742-0042-AC18-5D0EA1466A5A}">
      <dsp:nvSpPr>
        <dsp:cNvPr id="0" name=""/>
        <dsp:cNvSpPr/>
      </dsp:nvSpPr>
      <dsp:spPr>
        <a:xfrm>
          <a:off x="0" y="367698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EEC7D-5D9D-DF44-8C6E-7FD5D733A4FC}">
      <dsp:nvSpPr>
        <dsp:cNvPr id="0" name=""/>
        <dsp:cNvSpPr/>
      </dsp:nvSpPr>
      <dsp:spPr>
        <a:xfrm>
          <a:off x="259216" y="3411308"/>
          <a:ext cx="3629025" cy="53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bg1"/>
              </a:solidFill>
            </a:rPr>
            <a:t>Edmonds-Karp</a:t>
          </a:r>
          <a:r>
            <a:rPr lang="zh-CN" altLang="en-US" sz="1800" kern="1200" dirty="0">
              <a:solidFill>
                <a:schemeClr val="bg1"/>
              </a:solidFill>
            </a:rPr>
            <a:t>算法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85155" y="3437247"/>
        <a:ext cx="3577147" cy="479482"/>
      </dsp:txXfrm>
    </dsp:sp>
    <dsp:sp modelId="{CCC03392-55D5-2243-A097-C124D95CE6F1}">
      <dsp:nvSpPr>
        <dsp:cNvPr id="0" name=""/>
        <dsp:cNvSpPr/>
      </dsp:nvSpPr>
      <dsp:spPr>
        <a:xfrm>
          <a:off x="0" y="449346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8071-C671-DE42-9795-C16E53D7F727}">
      <dsp:nvSpPr>
        <dsp:cNvPr id="0" name=""/>
        <dsp:cNvSpPr/>
      </dsp:nvSpPr>
      <dsp:spPr>
        <a:xfrm>
          <a:off x="259216" y="4227788"/>
          <a:ext cx="3629025" cy="5313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最大二分匹配</a:t>
          </a:r>
          <a:endParaRPr lang="en-US" sz="1800" kern="1200" dirty="0"/>
        </a:p>
      </dsp:txBody>
      <dsp:txXfrm>
        <a:off x="285155" y="4253727"/>
        <a:ext cx="3577147" cy="479482"/>
      </dsp:txXfrm>
    </dsp:sp>
    <dsp:sp modelId="{F29F1465-1649-084C-AF91-B2D9E50A98A6}">
      <dsp:nvSpPr>
        <dsp:cNvPr id="0" name=""/>
        <dsp:cNvSpPr/>
      </dsp:nvSpPr>
      <dsp:spPr>
        <a:xfrm>
          <a:off x="0" y="530994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6B93-2114-E748-848E-1211D16C9CE2}">
      <dsp:nvSpPr>
        <dsp:cNvPr id="0" name=""/>
        <dsp:cNvSpPr/>
      </dsp:nvSpPr>
      <dsp:spPr>
        <a:xfrm>
          <a:off x="259216" y="5044268"/>
          <a:ext cx="3629025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基于最大流的最密子图查找</a:t>
          </a:r>
          <a:endParaRPr lang="en-US" sz="1800" kern="1200" dirty="0"/>
        </a:p>
      </dsp:txBody>
      <dsp:txXfrm>
        <a:off x="285155" y="5070207"/>
        <a:ext cx="3577147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D4E0-570D-A246-9B72-92AD024C9C06}">
      <dsp:nvSpPr>
        <dsp:cNvPr id="0" name=""/>
        <dsp:cNvSpPr/>
      </dsp:nvSpPr>
      <dsp:spPr>
        <a:xfrm>
          <a:off x="0" y="371378"/>
          <a:ext cx="5184322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基本概念：流，最大流，割</a:t>
          </a:r>
          <a:endParaRPr lang="en-US" sz="1800" kern="1200"/>
        </a:p>
      </dsp:txBody>
      <dsp:txXfrm>
        <a:off x="0" y="371378"/>
        <a:ext cx="5184322" cy="878850"/>
      </dsp:txXfrm>
    </dsp:sp>
    <dsp:sp modelId="{EA707B86-A050-A54C-AF6E-D456301B09F7}">
      <dsp:nvSpPr>
        <dsp:cNvPr id="0" name=""/>
        <dsp:cNvSpPr/>
      </dsp:nvSpPr>
      <dsp:spPr>
        <a:xfrm>
          <a:off x="259216" y="105698"/>
          <a:ext cx="3629025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流网络</a:t>
          </a:r>
          <a:endParaRPr lang="en-US" sz="1800" kern="1200"/>
        </a:p>
      </dsp:txBody>
      <dsp:txXfrm>
        <a:off x="285155" y="131637"/>
        <a:ext cx="3577147" cy="479482"/>
      </dsp:txXfrm>
    </dsp:sp>
    <dsp:sp modelId="{597AE971-BDE8-5444-8785-A83E0C931603}">
      <dsp:nvSpPr>
        <dsp:cNvPr id="0" name=""/>
        <dsp:cNvSpPr/>
      </dsp:nvSpPr>
      <dsp:spPr>
        <a:xfrm>
          <a:off x="0" y="1613108"/>
          <a:ext cx="5184322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361" tIns="374904" rIns="40236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剩余网络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增广路径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流网络的割</a:t>
          </a:r>
          <a:endParaRPr lang="en-US" sz="1800" kern="1200" dirty="0"/>
        </a:p>
      </dsp:txBody>
      <dsp:txXfrm>
        <a:off x="0" y="1613108"/>
        <a:ext cx="5184322" cy="1701000"/>
      </dsp:txXfrm>
    </dsp:sp>
    <dsp:sp modelId="{87CAC6A4-903F-064B-9C91-00ABA97809D5}">
      <dsp:nvSpPr>
        <dsp:cNvPr id="0" name=""/>
        <dsp:cNvSpPr/>
      </dsp:nvSpPr>
      <dsp:spPr>
        <a:xfrm>
          <a:off x="259216" y="1347428"/>
          <a:ext cx="3629025" cy="5313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Ford-Fulkerson</a:t>
          </a:r>
          <a:r>
            <a:rPr lang="zh-CN" sz="1800" kern="1200"/>
            <a:t>算法</a:t>
          </a:r>
          <a:endParaRPr lang="en-US" sz="1800" kern="1200"/>
        </a:p>
      </dsp:txBody>
      <dsp:txXfrm>
        <a:off x="285155" y="1373367"/>
        <a:ext cx="3577147" cy="479482"/>
      </dsp:txXfrm>
    </dsp:sp>
    <dsp:sp modelId="{77E855CA-1742-0042-AC18-5D0EA1466A5A}">
      <dsp:nvSpPr>
        <dsp:cNvPr id="0" name=""/>
        <dsp:cNvSpPr/>
      </dsp:nvSpPr>
      <dsp:spPr>
        <a:xfrm>
          <a:off x="0" y="367698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EEC7D-5D9D-DF44-8C6E-7FD5D733A4FC}">
      <dsp:nvSpPr>
        <dsp:cNvPr id="0" name=""/>
        <dsp:cNvSpPr/>
      </dsp:nvSpPr>
      <dsp:spPr>
        <a:xfrm>
          <a:off x="259216" y="3411308"/>
          <a:ext cx="3629025" cy="53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bg1"/>
              </a:solidFill>
            </a:rPr>
            <a:t>Edmonds-Karp</a:t>
          </a:r>
          <a:r>
            <a:rPr lang="zh-CN" altLang="en-US" sz="1800" kern="1200" dirty="0">
              <a:solidFill>
                <a:schemeClr val="bg1"/>
              </a:solidFill>
            </a:rPr>
            <a:t>算法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85155" y="3437247"/>
        <a:ext cx="3577147" cy="479482"/>
      </dsp:txXfrm>
    </dsp:sp>
    <dsp:sp modelId="{CCC03392-55D5-2243-A097-C124D95CE6F1}">
      <dsp:nvSpPr>
        <dsp:cNvPr id="0" name=""/>
        <dsp:cNvSpPr/>
      </dsp:nvSpPr>
      <dsp:spPr>
        <a:xfrm>
          <a:off x="0" y="449346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8071-C671-DE42-9795-C16E53D7F727}">
      <dsp:nvSpPr>
        <dsp:cNvPr id="0" name=""/>
        <dsp:cNvSpPr/>
      </dsp:nvSpPr>
      <dsp:spPr>
        <a:xfrm>
          <a:off x="259216" y="4227788"/>
          <a:ext cx="3629025" cy="5313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最大二分匹配</a:t>
          </a:r>
          <a:endParaRPr lang="en-US" sz="1800" kern="1200" dirty="0"/>
        </a:p>
      </dsp:txBody>
      <dsp:txXfrm>
        <a:off x="285155" y="4253727"/>
        <a:ext cx="3577147" cy="479482"/>
      </dsp:txXfrm>
    </dsp:sp>
    <dsp:sp modelId="{F29F1465-1649-084C-AF91-B2D9E50A98A6}">
      <dsp:nvSpPr>
        <dsp:cNvPr id="0" name=""/>
        <dsp:cNvSpPr/>
      </dsp:nvSpPr>
      <dsp:spPr>
        <a:xfrm>
          <a:off x="0" y="5309948"/>
          <a:ext cx="51843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F6B93-2114-E748-848E-1211D16C9CE2}">
      <dsp:nvSpPr>
        <dsp:cNvPr id="0" name=""/>
        <dsp:cNvSpPr/>
      </dsp:nvSpPr>
      <dsp:spPr>
        <a:xfrm>
          <a:off x="259216" y="5044268"/>
          <a:ext cx="3629025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9" tIns="0" rIns="1371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基于最大流的最密子图查找</a:t>
          </a:r>
          <a:endParaRPr lang="en-US" sz="1800" kern="1200" dirty="0"/>
        </a:p>
      </dsp:txBody>
      <dsp:txXfrm>
        <a:off x="285155" y="5070207"/>
        <a:ext cx="3577147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8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7F485-76F0-FD47-8E9F-F1F4A7E866DD}" type="datetimeFigureOut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4BDFD-8361-4144-9664-C0DA1DA6CA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490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2E883-041F-9C4F-9229-F93DF6EBA966}" type="datetimeFigureOut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56CA6-30F7-A043-BAF1-7FE54DFA6A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546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D%9C%E9%B2%81%E9%97%A8%E4%B8%BB%E4%B9%8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8%98%87%E8%81%AF%E8%A7%A3%E9%AB%94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9C%89%E5%90%91%E5%9B%BE" TargetMode="External"/><Relationship Id="rId3" Type="http://schemas.openxmlformats.org/officeDocument/2006/relationships/hyperlink" Target="https://zh.wikipedia.org/wiki/%E5%9B%BE%E8%AE%BA" TargetMode="External"/><Relationship Id="rId7" Type="http://schemas.openxmlformats.org/officeDocument/2006/relationships/hyperlink" Target="https://zh.wikipedia.org/w/index.php?title=%E5%89%B2&amp;action=edit&amp;redlink=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5%AD%90%E5%9B%BE" TargetMode="External"/><Relationship Id="rId5" Type="http://schemas.openxmlformats.org/officeDocument/2006/relationships/hyperlink" Target="https://zh.wikipedia.org/wiki/%E8%BF%9E%E9%80%9A%E5%9B%BE" TargetMode="External"/><Relationship Id="rId4" Type="http://schemas.openxmlformats.org/officeDocument/2006/relationships/hyperlink" Target="https://zh.wikipedia.org/wiki/%E7%BD%91%E7%BB%9C%E6%B5%81" TargetMode="External"/><Relationship Id="rId9" Type="http://schemas.openxmlformats.org/officeDocument/2006/relationships/hyperlink" Target="https://zh.wikipedia.org/wiki/%E6%9C%80%E5%A4%A7%E6%B5%81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666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4C750EA2-8AB7-482D-B173-EDFBDACE09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9F2EB3A0-330D-4225-84BE-7E2660FE1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BBFE5DA2-0358-415E-8E52-C12A86377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5A7D890-FE37-453C-8A73-586EEAFBF2F1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80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02B77BC3-88FE-40C0-BED5-64B58DE1C8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E0A3A67F-3155-435A-93C2-DFD1D9208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FD49B794-8D56-4AAD-9559-95457C4E7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E889F14-2A0E-46EC-8F6C-D26AA1EB4A15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072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B84A918-6E5E-4372-9DF9-D6797BF921E0}" type="slidenum">
              <a:rPr lang="zh-CN" altLang="en-US" sz="1300"/>
              <a:pPr algn="r" eaLnBrk="1" hangingPunct="1"/>
              <a:t>20</a:t>
            </a:fld>
            <a:endParaRPr lang="en-US" altLang="zh-CN" sz="13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3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36F4314-72B8-4A7B-A970-71C21BDBA1BD}" type="slidenum">
              <a:rPr lang="zh-CN" altLang="en-US" sz="1300"/>
              <a:pPr algn="r" eaLnBrk="1" hangingPunct="1"/>
              <a:t>22</a:t>
            </a:fld>
            <a:endParaRPr lang="en-US" altLang="zh-CN" sz="13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zh-CN" dirty="0">
                <a:latin typeface="Arial" panose="020B0604020202020204" pitchFamily="34" charset="0"/>
              </a:rPr>
              <a:t>c(S,v1)=16-11=5</a:t>
            </a:r>
          </a:p>
          <a:p>
            <a:pPr algn="just"/>
            <a:r>
              <a:rPr lang="en-US" altLang="zh-CN" dirty="0">
                <a:latin typeface="Arial" panose="020B0604020202020204" pitchFamily="34" charset="0"/>
              </a:rPr>
              <a:t>c(v1,S)=0-(-11)=11</a:t>
            </a:r>
          </a:p>
          <a:p>
            <a:pPr algn="just"/>
            <a:endParaRPr lang="en-US" altLang="zh-CN" dirty="0">
              <a:latin typeface="Arial" panose="020B0604020202020204" pitchFamily="34" charset="0"/>
            </a:endParaRPr>
          </a:p>
          <a:p>
            <a:pPr algn="just"/>
            <a:r>
              <a:rPr lang="en-US" altLang="zh-CN" dirty="0">
                <a:latin typeface="Arial" panose="020B0604020202020204" pitchFamily="34" charset="0"/>
              </a:rPr>
              <a:t>c(S,v2)=13-8=5</a:t>
            </a:r>
          </a:p>
          <a:p>
            <a:pPr algn="just"/>
            <a:r>
              <a:rPr lang="en-US" altLang="zh-CN" dirty="0">
                <a:latin typeface="Arial" panose="020B0604020202020204" pitchFamily="34" charset="0"/>
              </a:rPr>
              <a:t>c(v2,S)=0-(-8)=8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98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8B88431-EFF8-4EA5-957F-4BE9FF093E4B}" type="slidenum">
              <a:rPr lang="zh-CN" altLang="en-US" sz="1300"/>
              <a:pPr algn="r" eaLnBrk="1" hangingPunct="1"/>
              <a:t>23</a:t>
            </a:fld>
            <a:endParaRPr lang="en-US" altLang="zh-CN" sz="13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61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29C3391-926D-4E81-920E-8F284BC720E9}" type="slidenum">
              <a:rPr lang="zh-CN" altLang="en-US" sz="1300"/>
              <a:pPr algn="r" eaLnBrk="1" hangingPunct="1"/>
              <a:t>24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74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4BBFF9B-BA85-47D3-913C-0EEDFAE5E8D6}" type="slidenum">
              <a:rPr lang="zh-CN" altLang="en-US" sz="1300"/>
              <a:pPr algn="r" eaLnBrk="1" hangingPunct="1"/>
              <a:t>25</a:t>
            </a:fld>
            <a:endParaRPr lang="en-US" altLang="zh-CN" sz="13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zh-CN" altLang="en-US" dirty="0">
                <a:latin typeface="Arial" panose="020B0604020202020204" pitchFamily="34" charset="0"/>
              </a:rPr>
              <a:t>剩余网络</a:t>
            </a:r>
          </a:p>
        </p:txBody>
      </p:sp>
    </p:spTree>
    <p:extLst>
      <p:ext uri="{BB962C8B-B14F-4D97-AF65-F5344CB8AC3E}">
        <p14:creationId xmlns:p14="http://schemas.microsoft.com/office/powerpoint/2010/main" val="1154311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7DA18CF-8BB0-40A2-A552-87C5C42B4745}" type="slidenum">
              <a:rPr lang="zh-CN" altLang="en-US" sz="1300"/>
              <a:pPr algn="r" eaLnBrk="1" hangingPunct="1"/>
              <a:t>26</a:t>
            </a:fld>
            <a:endParaRPr lang="en-US" altLang="zh-CN" sz="13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82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A6A405D-3B79-4C4B-B934-B3BAEC37D5EC}" type="slidenum">
              <a:rPr lang="zh-CN" altLang="en-US" sz="1300"/>
              <a:pPr algn="r" eaLnBrk="1" hangingPunct="1"/>
              <a:t>27</a:t>
            </a:fld>
            <a:endParaRPr lang="en-US" altLang="zh-CN" sz="13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99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存在单一源点 </a:t>
            </a:r>
            <a:r>
              <a:rPr lang="en-US" altLang="zh-CN" dirty="0"/>
              <a:t>s ∊ V</a:t>
            </a:r>
          </a:p>
          <a:p>
            <a:pPr lvl="1"/>
            <a:r>
              <a:rPr lang="zh-CN" altLang="en-US" dirty="0"/>
              <a:t>存在单一汇点 </a:t>
            </a:r>
            <a:r>
              <a:rPr lang="en-US" altLang="zh-CN" dirty="0"/>
              <a:t>t ∊ V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82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www.slideserve.com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odeda</a:t>
            </a:r>
            <a:r>
              <a:rPr kumimoji="1" lang="en" altLang="zh-CN" dirty="0"/>
              <a:t>/soviet-rail-network-1955-powerpoint-ppt-presentation</a:t>
            </a:r>
          </a:p>
          <a:p>
            <a:endParaRPr kumimoji="1" lang="en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在大规模战争中，后勤补给是重中之重，为了尽最大可能满足前线的物资消耗，后勤部队必然要充分利用每条运输网，这正好可以用最大流模型解决。如何寻找一个复杂网络上的最大流呢？</a:t>
            </a:r>
          </a:p>
          <a:p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冷战始于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年美国提出“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杜鲁门主义"/>
              </a:rPr>
              <a:t>杜鲁门主义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”，结束于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zh-CN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苏联解体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002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5FAEA26-E70C-433C-82A6-B7D8CC52F04C}" type="slidenum">
              <a:rPr lang="zh-CN" altLang="en-US" sz="1300"/>
              <a:pPr algn="r" eaLnBrk="1" hangingPunct="1"/>
              <a:t>29</a:t>
            </a:fld>
            <a:endParaRPr lang="en-US" altLang="zh-CN" sz="13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zh-CN" altLang="en-US" dirty="0">
                <a:latin typeface="Arial" panose="020B0604020202020204" pitchFamily="34" charset="0"/>
              </a:rPr>
              <a:t>回顾流的定义</a:t>
            </a:r>
          </a:p>
        </p:txBody>
      </p:sp>
    </p:spTree>
    <p:extLst>
      <p:ext uri="{BB962C8B-B14F-4D97-AF65-F5344CB8AC3E}">
        <p14:creationId xmlns:p14="http://schemas.microsoft.com/office/powerpoint/2010/main" val="3779759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9445B3D9-72DE-4A80-A7C4-FE3A368CB4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F8931155-9DD3-4838-95CD-E9A4F34F7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3A852966-7C4C-4C47-BC17-3A2CE2C56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540976D-49C4-4EDF-9B8C-EE5E3F80B863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484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81" tIns="48491" rIns="96981" bIns="4849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56F7750-7CB8-4D18-8BFA-4654DC040D7F}" type="slidenum">
              <a:rPr lang="zh-CN" altLang="en-US" sz="1300"/>
              <a:pPr algn="r" eaLnBrk="1" hangingPunct="1"/>
              <a:t>31</a:t>
            </a:fld>
            <a:endParaRPr lang="en-US" altLang="zh-CN" sz="13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6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56225F-5D3B-46CB-8E77-2B3EB7DB686C}" type="slidenum">
              <a:rPr lang="zh-CN" altLang="en-US"/>
              <a:pPr eaLnBrk="1" hangingPunct="1"/>
              <a:t>51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42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0A3D3386-2639-46BF-8F16-E540B02B65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C1BF7BA9-681D-4FC8-AC02-5ADD5269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4CAFCF36-47FB-4EF0-8BEE-8E2585C2D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1357821-43FA-4866-A9FB-505E150CE23D}" type="slidenum">
              <a:rPr lang="en-US" altLang="zh-CN"/>
              <a:pPr eaLnBrk="1" hangingPunct="1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69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23047C9A-D7D1-4885-B03D-B0D1C1E424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A11DDA9C-B49D-4DA0-949B-7AA20FF3F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9ACBE407-756B-4534-87A4-AE8E01EBA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95C7C1E6-5CDB-4DC1-BB73-5D5941ED1E68}" type="slidenum">
              <a:rPr lang="en-US" altLang="zh-CN"/>
              <a:pPr eaLnBrk="1" hangingPunct="1"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705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C0EF200C-C308-4496-B627-1D21A9CB1D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58433155-CB02-44AA-9A98-756CAF7E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F7D2C5A7-55E4-438C-868A-E94FD4DC1A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082BED7-F38E-4F15-A94A-2CB2D2E0CCB6}" type="slidenum">
              <a:rPr lang="en-US" altLang="zh-CN"/>
              <a:pPr eaLnBrk="1" hangingPunct="1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382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FFEBF64A-A7FD-4E23-8696-314471DC3A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1410C240-5392-4107-93E7-2C3FD689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7BED5921-49BF-411E-8538-088C82A7B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069CF00-6B3A-4AD3-B2CF-4AFEAD9CCACE}" type="slidenum">
              <a:rPr lang="en-US" altLang="zh-CN"/>
              <a:pPr eaLnBrk="1" hangingPunct="1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206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5DA1BCA1-ADC2-4C88-977C-2F64D0E57A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E96D41AF-D407-4E7B-85CE-B10E79056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D3A7763C-DB3F-415F-839B-E970D8CB7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D820689-80A4-4E83-B6DE-C99CE679DB21}" type="slidenum">
              <a:rPr lang="en-US" altLang="zh-CN"/>
              <a:pPr eaLnBrk="1" hangingPunct="1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93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CFE1ACA2-E6B2-4F8F-95A0-B2B8C33951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E85FD716-38D6-4DA3-907F-C0A1F023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57EF4587-4B52-4427-AB0B-2BCA07F93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6CBE119-2500-4F8D-A6C5-4C0790B1FA6D}" type="slidenum">
              <a:rPr lang="en-US" altLang="zh-CN"/>
              <a:pPr eaLnBrk="1" hangingPunct="1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3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威斯康星大学麦迪逊分校 (University of Wisconsin-Madison)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530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CFE1ACA2-E6B2-4F8F-95A0-B2B8C33951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E85FD716-38D6-4DA3-907F-C0A1F023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57EF4587-4B52-4427-AB0B-2BCA07F93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6CBE119-2500-4F8D-A6C5-4C0790B1FA6D}" type="slidenum">
              <a:rPr lang="en-US" altLang="zh-CN"/>
              <a:pPr eaLnBrk="1" hangingPunct="1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2791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CFE1ACA2-E6B2-4F8F-95A0-B2B8C33951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E85FD716-38D6-4DA3-907F-C0A1F023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57EF4587-4B52-4427-AB0B-2BCA07F93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6CBE119-2500-4F8D-A6C5-4C0790B1FA6D}" type="slidenum">
              <a:rPr lang="en-US" altLang="zh-CN"/>
              <a:pPr eaLnBrk="1" hangingPunct="1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3488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CFE1ACA2-E6B2-4F8F-95A0-B2B8C33951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E85FD716-38D6-4DA3-907F-C0A1F023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57EF4587-4B52-4427-AB0B-2BCA07F93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6CBE119-2500-4F8D-A6C5-4C0790B1FA6D}" type="slidenum">
              <a:rPr lang="en-US" altLang="zh-CN"/>
              <a:pPr eaLnBrk="1" hangingPunct="1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6060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DD3171F7-46E6-4805-8302-B0612EBB26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C80E5974-B819-44A5-96A7-92A175835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E582C06A-9B65-469F-9515-40DE73D7B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7AA9D91-BC94-42D0-BAC9-A2E399871327}" type="slidenum">
              <a:rPr lang="en-US" altLang="zh-CN"/>
              <a:pPr eaLnBrk="1" hangingPunct="1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841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A4AFF89E-6027-4290-A628-407ED23E2F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BA18F623-31FF-4310-A8B4-82990A3B4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DC97A9CC-300C-4C7B-B100-1EB8069C1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2EBB3E96-CFDA-45E5-A413-F7B1F8EF8189}" type="slidenum">
              <a:rPr lang="en-US" altLang="zh-CN"/>
              <a:pPr eaLnBrk="1" hangingPunct="1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7868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50035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CCE9C6DA-1A16-4BC3-99D0-F56EB9EE2C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0538F787-9A60-4DF3-9414-A6E907BA3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65989C59-4AFC-4A80-B4A0-148B8CFDC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15430C04-247D-4F32-AD06-B1B4321E4E4D}" type="slidenum">
              <a:rPr lang="en-US" altLang="zh-CN"/>
              <a:pPr eaLnBrk="1" hangingPunct="1"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5531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上面之前：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)=1-0=1</a:t>
            </a:r>
          </a:p>
          <a:p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)=0-0=0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上面走了之后：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)=1-1=0</a:t>
            </a:r>
          </a:p>
          <a:p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)=0-(-(f(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))=0-(-1)=1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05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6FD3F38A-B4F0-4C4C-BAF9-02B9BBA9B1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3D5B7790-EC63-4FD6-9D32-AA377EDC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/>
              <a:t>上面之前：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)=1-0=1</a:t>
            </a:r>
          </a:p>
          <a:p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)=0-0=0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上面走了之后：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)=1-1=0</a:t>
            </a:r>
          </a:p>
          <a:p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)=c(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)-f(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)=0-(-(f(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))=0-(-1)=1</a:t>
            </a:r>
            <a:endParaRPr kumimoji="1" lang="zh-CN" altLang="en-US" dirty="0"/>
          </a:p>
          <a:p>
            <a:endParaRPr lang="en-US" altLang="zh-CN" dirty="0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98C9DA12-B9CB-487F-B52F-52EC57983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5B7A153-9D56-4B39-871F-F852233902EE}" type="slidenum">
              <a:rPr lang="en-US" altLang="zh-CN"/>
              <a:pPr eaLnBrk="1" hangingPunct="1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979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E59F5F12-BB5E-463D-9C4A-016054A368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318F9B04-F481-44DC-91DE-CB1E16F0C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/>
              <a:t>上面之前：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)=1</a:t>
            </a:r>
          </a:p>
          <a:p>
            <a:r>
              <a:rPr kumimoji="1" lang="en-US" altLang="zh-CN" dirty="0"/>
              <a:t>do 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)+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(p)=f(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)+</a:t>
            </a:r>
            <a:r>
              <a:rPr kumimoji="1" lang="en-US" altLang="zh-CN" dirty="0" err="1"/>
              <a:t>cf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v,u</a:t>
            </a:r>
            <a:r>
              <a:rPr kumimoji="1" lang="en-US" altLang="zh-CN" dirty="0"/>
              <a:t>)=0+1=1</a:t>
            </a:r>
          </a:p>
          <a:p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E3144976-0C8C-47DC-B3CB-26AB944A3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C74E090-67B3-4EA4-992E-009704FD5BF2}" type="slidenum">
              <a:rPr lang="en-US" altLang="zh-CN"/>
              <a:pPr eaLnBrk="1" hangingPunct="1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04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UIUC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39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2C9C631A-505C-40BE-BD4C-C2D7755FA4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22B86BCA-80E9-414A-96C9-30D04F34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FA7B1C9D-9CC6-48D3-B310-DF84708B5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9FFA678-D9EA-4513-9C43-DD6A9719940F}" type="slidenum">
              <a:rPr lang="en-US" altLang="zh-CN"/>
              <a:pPr eaLnBrk="1" hangingPunct="1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5798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4EF3AECD-0C67-4542-8EDE-A7B945535D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735EC840-5ACE-4A19-A769-1A76B2794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794A1152-FF86-47F5-9E0E-162423928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8FB421D-68EC-4A8B-8574-C52A9EDF49C2}" type="slidenum">
              <a:rPr lang="en-US" altLang="zh-CN"/>
              <a:pPr eaLnBrk="1" hangingPunct="1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8676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B09F46BA-6187-49F8-9407-2BF2A0507D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65A5D703-1BDA-41EB-B07F-FF6646F33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13FA223F-2665-4A14-B94C-C7B082138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073F105C-CB77-4556-8423-FBB6EE8BF949}" type="slidenum">
              <a:rPr lang="en-US" altLang="zh-CN"/>
              <a:pPr eaLnBrk="1" hangingPunct="1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4438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CE9812A2-6702-4DAF-9725-254B87D026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8A386409-9C2A-4266-8F55-DED6C8D6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8D35913B-7BAE-4971-AB0F-9CE4AE0CB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F9E7F22-59DA-4B01-89CE-2859442B95C3}" type="slidenum">
              <a:rPr lang="en-US" altLang="zh-CN"/>
              <a:pPr eaLnBrk="1" hangingPunct="1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423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842F7FE0-BB38-45D7-B7CA-C52574E270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1F56C963-0C3A-4106-A4B5-1BD3B11F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4C5AA20F-5F75-468A-AD34-BACE645E9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7313232-8BD5-4331-8366-E2FD1950DF9E}" type="slidenum">
              <a:rPr lang="en-US" altLang="zh-CN"/>
              <a:pPr eaLnBrk="1" hangingPunct="1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923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2524B245-01DD-4659-9DBF-86E60BAFEE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71510281-8760-4E27-9D8F-820DAB94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F7FCD286-2129-4807-8EA1-F89E9BE8E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6A71DD5-2BA4-4F45-84C8-E121703EE548}" type="slidenum">
              <a:rPr lang="en-US" altLang="zh-CN"/>
              <a:pPr eaLnBrk="1" hangingPunct="1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27136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FAFD2F9C-88DB-41FC-88B8-CD2B03E6A4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9C3915DA-C174-446E-A6BC-CBDC7561F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C797DE09-1E7C-4E1B-B3E5-B3A4F778F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437187F5-CF69-4D0D-B7B1-D475B8B62A62}" type="slidenum">
              <a:rPr lang="en-US" altLang="zh-CN"/>
              <a:pPr eaLnBrk="1" hangingPunct="1"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2617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A27E2C81-4584-4E32-930F-746361A9B9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914175AA-6ABC-4F06-99C8-CC2A91ED2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8CB1A8C5-8AFD-4F38-914F-45DF0205A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533BDB8-593F-4E75-88CD-DA708E88BAC0}" type="slidenum">
              <a:rPr lang="en-US" altLang="zh-CN"/>
              <a:pPr eaLnBrk="1" hangingPunct="1"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6053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9FA36CCB-5B5F-47F1-90CA-4D015BCCD5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91A53C10-0AE9-4663-B751-4E5C0423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8F114072-7010-4570-B85B-B5901AD49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FA737ABE-C94F-4769-970F-0821DF422A30}" type="slidenum">
              <a:rPr lang="en-US" altLang="zh-CN"/>
              <a:pPr eaLnBrk="1" hangingPunct="1"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362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5C7E2DD5-0BF8-4A36-BBAC-8D42413B1E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8D9B313-0D94-4593-AAAB-6CB79837C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58ABEB1D-A284-49F5-83C0-5FEFB0D1A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F2B890FB-AC31-42C8-BD33-80A4F768F40B}" type="slidenum">
              <a:rPr lang="en-US" altLang="zh-CN"/>
              <a:pPr eaLnBrk="1" hangingPunct="1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82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图论"/>
              </a:rPr>
              <a:t>图论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中，去掉其中所有边能使一张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网络流"/>
              </a:rPr>
              <a:t>网络流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图不再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连通图"/>
              </a:rPr>
              <a:t>连通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（即分成两个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子图"/>
              </a:rPr>
              <a:t>子图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）的边集称为图的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（英语：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一张图上最小的割称为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最小割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（英语：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cut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min-cut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与最小割相关的问题称最小割问题（英语：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cut problem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min-cut problem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其变体包括带边权、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有向图"/>
              </a:rPr>
              <a:t>有向图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、包含源点与汇点（简称有源汇），以及将原网络分为多于两个子图等问题。其中，带边权的最小割问题允许有负权边，可通过对所有边权取相反数简单地转化为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最大流"/>
              </a:rPr>
              <a:t>最大流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问题求解。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7584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FFA91FE1-73BE-4208-A49B-93366E8FE4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FD602B93-51CB-4BBA-AB3E-D9561DCEA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604931AF-BAAB-4693-9214-3733E33E6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5FFE1286-1825-4083-AEF6-F7D02E2247C4}" type="slidenum">
              <a:rPr lang="en-US" altLang="zh-CN"/>
              <a:pPr eaLnBrk="1" hangingPunct="1"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85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D4493253-839E-4AAA-8D35-5E345A5EAE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BEA848F1-96D4-4620-BDF8-94B2B463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2D714F7E-0608-47A4-B8C9-0AD4E3600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AC02DC62-B299-42A7-9596-A1563B7142A1}" type="slidenum">
              <a:rPr lang="en-US" altLang="zh-CN"/>
              <a:pPr eaLnBrk="1" hangingPunct="1"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42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存在单一源点 </a:t>
            </a:r>
            <a:r>
              <a:rPr lang="en-US" altLang="zh-CN" dirty="0"/>
              <a:t>s ∊ V</a:t>
            </a:r>
          </a:p>
          <a:p>
            <a:pPr lvl="1"/>
            <a:r>
              <a:rPr lang="zh-CN" altLang="en-US" dirty="0"/>
              <a:t>存在单一汇点 </a:t>
            </a:r>
            <a:r>
              <a:rPr lang="en-US" altLang="zh-CN" dirty="0"/>
              <a:t>t ∊ V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56CA6-30F7-A043-BAF1-7FE54DFA6A9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13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7AFD9EA5-DCDA-49E8-9822-336CD009AD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CD12557B-F5DD-4C34-B377-6C59D9929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</a:rPr>
              <a:t>容量限制</a:t>
            </a:r>
            <a:r>
              <a:rPr lang="zh-CN" altLang="en-US" sz="2600" dirty="0"/>
              <a:t>：对所有 </a:t>
            </a:r>
            <a:r>
              <a:rPr lang="en-US" altLang="zh-CN" sz="2600" dirty="0" err="1"/>
              <a:t>u,v</a:t>
            </a:r>
            <a:r>
              <a:rPr lang="en-US" altLang="zh-CN" sz="2600" dirty="0"/>
              <a:t> </a:t>
            </a:r>
            <a:r>
              <a:rPr lang="en-US" altLang="zh-CN" sz="2600" dirty="0">
                <a:latin typeface="MS UI Gothic"/>
                <a:ea typeface="MS UI Gothic"/>
              </a:rPr>
              <a:t>∊ V,</a:t>
            </a:r>
            <a:r>
              <a:rPr lang="zh-CN" altLang="en-US" sz="2600" dirty="0">
                <a:latin typeface="宋体" pitchFamily="2" charset="-122"/>
              </a:rPr>
              <a:t>要求</a:t>
            </a:r>
            <a:r>
              <a:rPr lang="en-US" altLang="zh-CN" sz="2600" dirty="0">
                <a:latin typeface="宋体" pitchFamily="2" charset="-122"/>
              </a:rPr>
              <a:t>f(</a:t>
            </a:r>
            <a:r>
              <a:rPr lang="en-US" altLang="zh-CN" sz="2600" dirty="0" err="1">
                <a:latin typeface="宋体" pitchFamily="2" charset="-122"/>
              </a:rPr>
              <a:t>u,v</a:t>
            </a:r>
            <a:r>
              <a:rPr lang="en-US" altLang="zh-CN" sz="2600" dirty="0">
                <a:latin typeface="宋体" pitchFamily="2" charset="-122"/>
              </a:rPr>
              <a:t>)≤c(</a:t>
            </a:r>
            <a:r>
              <a:rPr lang="en-US" altLang="zh-CN" sz="2600" dirty="0" err="1">
                <a:latin typeface="宋体" pitchFamily="2" charset="-122"/>
              </a:rPr>
              <a:t>u,v</a:t>
            </a:r>
            <a:r>
              <a:rPr lang="en-US" altLang="zh-CN" sz="2600" dirty="0">
                <a:latin typeface="宋体" pitchFamily="2" charset="-122"/>
              </a:rPr>
              <a:t>)</a:t>
            </a:r>
            <a:endParaRPr lang="zh-CN" altLang="en-US" sz="2600" dirty="0"/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</a:rPr>
              <a:t>反对称性</a:t>
            </a:r>
            <a:r>
              <a:rPr lang="zh-CN" altLang="en-US" sz="2600" dirty="0"/>
              <a:t>：对所有 </a:t>
            </a:r>
            <a:r>
              <a:rPr lang="en-US" altLang="zh-CN" sz="2600" dirty="0" err="1"/>
              <a:t>u,v</a:t>
            </a:r>
            <a:r>
              <a:rPr lang="en-US" altLang="zh-CN" sz="2600" dirty="0"/>
              <a:t> </a:t>
            </a:r>
            <a:r>
              <a:rPr lang="en-US" altLang="zh-CN" sz="2600" dirty="0">
                <a:latin typeface="MS UI Gothic"/>
                <a:ea typeface="MS UI Gothic"/>
              </a:rPr>
              <a:t>∊ V,</a:t>
            </a:r>
            <a:r>
              <a:rPr lang="zh-CN" altLang="en-US" sz="2600" dirty="0">
                <a:latin typeface="宋体" pitchFamily="2" charset="-122"/>
              </a:rPr>
              <a:t>要求</a:t>
            </a:r>
            <a:r>
              <a:rPr lang="en-US" altLang="zh-CN" sz="2600" dirty="0">
                <a:latin typeface="宋体" pitchFamily="2" charset="-122"/>
              </a:rPr>
              <a:t>f(</a:t>
            </a:r>
            <a:r>
              <a:rPr lang="en-US" altLang="zh-CN" sz="2600" dirty="0" err="1">
                <a:latin typeface="宋体" pitchFamily="2" charset="-122"/>
              </a:rPr>
              <a:t>u,v</a:t>
            </a:r>
            <a:r>
              <a:rPr lang="en-US" altLang="zh-CN" sz="2600" dirty="0">
                <a:latin typeface="宋体" pitchFamily="2" charset="-122"/>
              </a:rPr>
              <a:t>)= -f(</a:t>
            </a:r>
            <a:r>
              <a:rPr lang="en-US" altLang="zh-CN" sz="2600" dirty="0" err="1">
                <a:latin typeface="宋体" pitchFamily="2" charset="-122"/>
              </a:rPr>
              <a:t>v,u</a:t>
            </a:r>
            <a:r>
              <a:rPr lang="en-US" altLang="zh-CN" sz="2600" dirty="0">
                <a:latin typeface="宋体" pitchFamily="2" charset="-122"/>
              </a:rPr>
              <a:t>)</a:t>
            </a:r>
            <a:endParaRPr lang="zh-CN" altLang="en-US" sz="2600" dirty="0"/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</a:rPr>
              <a:t>流守恒性</a:t>
            </a:r>
            <a:r>
              <a:rPr lang="zh-CN" altLang="en-US" sz="2600" dirty="0"/>
              <a:t>：对于所有</a:t>
            </a:r>
            <a:r>
              <a:rPr lang="en-US" altLang="zh-CN" sz="2600" dirty="0"/>
              <a:t>u</a:t>
            </a:r>
            <a:r>
              <a:rPr lang="en-US" altLang="zh-CN" sz="2600" dirty="0">
                <a:latin typeface="MS UI Gothic"/>
                <a:ea typeface="MS UI Gothic"/>
              </a:rPr>
              <a:t> ∊ V-</a:t>
            </a:r>
            <a:r>
              <a:rPr lang="en-US" altLang="zh-CN" sz="2600" dirty="0"/>
              <a:t>{s,</a:t>
            </a:r>
            <a:r>
              <a:rPr lang="zh-CN" altLang="en-US" sz="2600" dirty="0"/>
              <a:t> </a:t>
            </a:r>
            <a:r>
              <a:rPr lang="en-US" altLang="zh-CN" sz="2600" dirty="0"/>
              <a:t>t}</a:t>
            </a:r>
            <a:r>
              <a:rPr lang="zh-CN" altLang="en-US" sz="2600" dirty="0"/>
              <a:t>，要求          ∑ </a:t>
            </a:r>
            <a:r>
              <a:rPr lang="en-US" altLang="zh-CN" sz="2600" dirty="0"/>
              <a:t>f(u, v)=0</a:t>
            </a:r>
          </a:p>
          <a:p>
            <a:endParaRPr lang="en-US" altLang="zh-CN" dirty="0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F86AB18E-B238-47F5-A3CC-3CD6E2C36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B413B1EC-11F1-4B6D-90BB-815D50128B56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100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9445B3D9-72DE-4A80-A7C4-FE3A368CB4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F8931155-9DD3-4838-95CD-E9A4F34F7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3A852966-7C4C-4C47-BC17-3A2CE2C56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C540976D-49C4-4EDF-9B8C-EE5E3F80B863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04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383B8207-2705-47F4-BB47-05CB99CF67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927A49EA-038C-4141-BF6A-4F99358C9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65E8D3E8-38FA-42DA-AEAB-FB1D724D0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EBA008A9-BFD5-4BFC-8989-5D27FA4F1DE6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11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3E10C-822D-344D-98C4-977F12136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366558-44E5-744C-B7AE-5F4AB8B0C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32EE7-A941-2E4C-B446-CDE06F2B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3309-B500-C646-96A2-E18AD3CF541D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719C1-E3AC-5C42-AA6A-0134B612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2BD49-40D5-DA4E-B9C9-4CC0E1EB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37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EF1E4-3F48-FB49-988B-22331AE6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1A8939-AC37-104F-B7FF-E8353E07D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15ED3-C08E-A34B-85A3-7850BFF5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5BA68-DD6A-BC49-A871-18B99482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396D6-17B2-724D-867B-7314D417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6393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72342F-8175-5A4D-938E-EE11353BE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C907EB-C08A-8348-A33E-51AE3EF3F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067CA9-B873-224A-B412-805B8C94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37048-39F9-4D4E-B859-6F2A6598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9EA9B-ECFF-E040-8182-CAB559B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1284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95258D-676F-4DCD-9824-8E83CA3883C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66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4161636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  <p:extLst>
      <p:ext uri="{BB962C8B-B14F-4D97-AF65-F5344CB8AC3E}">
        <p14:creationId xmlns:p14="http://schemas.microsoft.com/office/powerpoint/2010/main" val="313971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63C21-2793-A648-99E8-C1CD831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7A842C-C612-5642-837B-3235A2576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383FB-6AD4-1E40-BF5C-CA02F3B4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FAA89-1EAD-B741-9D0D-978B7F18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1C54E-29EC-B848-84B4-22B67D26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400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53A64-8B44-B749-9282-D2A1BED2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35EF31-FB9F-3146-97FC-5E75DFE5E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6F1768-8A91-424A-AF8B-4C800038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CA96-307A-564C-9358-B54C74FFFADC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9DA27-3868-E44C-AF9C-00B98136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20F77-39F6-2047-8314-A4CC011D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93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F3002-B1C6-D846-B861-F60D9D79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46F30-F3EF-5144-B90A-AAD5113E1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E5B87C-BB0E-3846-B327-5C67A576F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D4C8EC-D2D5-6246-B0B4-21EA9E6C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AD817-612C-C344-99BE-328DC7F0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40569A-CACE-2E41-A8F0-5C6E99AA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4865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483B9-AF0B-5F4D-AF39-B6B4E5C1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6AB555-4B00-6043-B8AE-5A57A2410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2E3298-E603-0F45-B5FE-F64E76EC0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CFD61D-66E4-7641-881A-EDBCDAC1B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EF5E3B-8890-9B46-B31B-02B7BE7BE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E439A0-59E8-B942-A245-C4F70EBA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50D7E7-658E-8D4B-A422-C2C15595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4E230A-D387-EF48-A920-41AA1DC0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48407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63A4E-B6CA-2247-AA08-BF4E8408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678D1B-9098-0048-8063-AA755659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F4EA9-8BAB-8247-A02D-15B66EEB942A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79A9A3-0401-9440-8D7D-ECC38550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D5A160-6385-3941-A0DB-B89316A6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7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932782-5D15-FA4F-B1A5-4A39AFE9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6F24-E2E2-844A-8E08-1DF75AA7AC6E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E17E98-55F7-344C-9C86-3D0F3830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1C8BB2-FBF3-1A40-B038-1E20246E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84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9AE9E-8F5D-BA4C-BE67-8DEDA51F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D8384-2745-D440-82D3-363133E59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D3836-7E90-7B49-B8CA-DC9791C52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35A10-8D2D-E14B-9176-75C3A8A1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2B6B62-97BE-8646-9CA8-FB8A24F8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A790F5-8FBE-2C4D-963C-4D7B34F0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7552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6938C-723C-4E42-A445-BDB76A9CA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A6DE94-CC3D-BE42-8B3C-29AC75A9D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D39DC8-0571-BB4F-BFF8-2C2B81269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2DA6FF-5199-E84C-82D1-DDD4C8DF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A449-2AEE-EA4E-9FBD-F05EFBFEBE56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15AC8-C7AE-874E-ACBC-A2F45C5B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3ADED9-D095-5948-91F5-B27559D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90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AD211F-4C38-9249-B287-74A78C98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544832-7724-EF43-A064-FA1F6BD2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9FFCBE-6146-8C4B-8D6A-6386966B6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B3D60-D8D2-8248-9DD0-86A4A4D82A57}" type="datetime1">
              <a:rPr kumimoji="1" lang="zh-CN" altLang="en-US" smtClean="0"/>
              <a:t>2024/5/25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CEF09C-A70C-9A48-B41B-4A210CA5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79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CA77C9-0943-134B-AF55-CA864B592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0DAF5-3A16-6841-8F33-09E1F31F5C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59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9C%80%E5%A4%A7%E6%B5%81%E9%97%AE%E9%A2%98#cite_note-4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zh.wikipedia.org/wiki/Ford%E2%80%93Fulkerson%E7%AE%97%E6%B3%9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%E6%9C%80%E5%A4%A7%E6%B5%81%E9%97%AE%E9%A2%98#cite_note-3" TargetMode="External"/><Relationship Id="rId5" Type="http://schemas.openxmlformats.org/officeDocument/2006/relationships/hyperlink" Target="https://zh.wikipedia.org/wiki/%E6%9C%80%E5%A4%A7%E6%B5%81%E9%97%AE%E9%A2%98#cite_note-2" TargetMode="External"/><Relationship Id="rId4" Type="http://schemas.openxmlformats.org/officeDocument/2006/relationships/hyperlink" Target="https://zh.wikipedia.org/wiki/%E6%9C%80%E5%A4%A7%E6%B5%81%E9%97%AE%E9%A2%98#cite_note-1" TargetMode="External"/><Relationship Id="rId9" Type="http://schemas.openxmlformats.org/officeDocument/2006/relationships/hyperlink" Target="https://zh.wikipedia.org/wiki/%E6%9C%80%E5%A4%A7%E6%B5%81%E9%97%AE%E9%A2%98#cite_note-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__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3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1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2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8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42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4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5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E6281F-BC7D-58F3-AEAA-73ECB336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4773"/>
          <a:stretch/>
        </p:blipFill>
        <p:spPr>
          <a:xfrm>
            <a:off x="20" y="10"/>
            <a:ext cx="9143980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5" y="-511"/>
            <a:ext cx="4592270" cy="9144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3414" y="3091928"/>
            <a:ext cx="6808922" cy="2387600"/>
          </a:xfrm>
        </p:spPr>
        <p:txBody>
          <a:bodyPr>
            <a:normAutofit/>
          </a:bodyPr>
          <a:lstStyle/>
          <a:p>
            <a:pPr algn="l"/>
            <a:r>
              <a:rPr lang="zh-CN" altLang="en-US" sz="5700" b="1">
                <a:solidFill>
                  <a:schemeClr val="bg1"/>
                </a:solidFill>
              </a:rPr>
              <a:t>最大流算法</a:t>
            </a:r>
            <a:endParaRPr kumimoji="1" lang="zh-CN" altLang="en-US" sz="5700">
              <a:solidFill>
                <a:schemeClr val="bg1"/>
              </a:solidFill>
            </a:endParaRP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09800" y="5624945"/>
            <a:ext cx="4902536" cy="592975"/>
          </a:xfrm>
        </p:spPr>
        <p:txBody>
          <a:bodyPr anchor="ctr">
            <a:norm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</a:rPr>
              <a:t>王永才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80899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0DAF5-3A16-6841-8F33-09E1F31F5CAB}" type="slidenum">
              <a:rPr kumimoji="1" lang="zh-CN" alt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8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C7F4A69-F617-4288-98E0-410C11A71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2" y="271065"/>
            <a:ext cx="8229600" cy="59531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流的例子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53D35C60-B9F4-4257-95CF-E1FF676E0C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4073525"/>
            <a:ext cx="7772400" cy="2209800"/>
          </a:xfrm>
          <a:noFill/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 Rounded MT Bold" panose="020F0704030504030204" pitchFamily="34" charset="0"/>
              </a:rPr>
              <a:t>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400" dirty="0">
                <a:latin typeface="Arial Rounded MT Bold" panose="020F0704030504030204" pitchFamily="34" charset="0"/>
              </a:rPr>
              <a:t>) = 1, c(v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400" dirty="0">
                <a:latin typeface="Arial Rounded MT Bold" panose="020F0704030504030204" pitchFamily="34" charset="0"/>
              </a:rPr>
              <a:t>) = 4.</a:t>
            </a:r>
          </a:p>
          <a:p>
            <a:r>
              <a:rPr lang="en-US" altLang="zh-CN" sz="2400" dirty="0">
                <a:latin typeface="Arial Rounded MT Bold" panose="020F0704030504030204" pitchFamily="34" charset="0"/>
              </a:rPr>
              <a:t>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) = -1, c(v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) = 10.</a:t>
            </a:r>
          </a:p>
          <a:p>
            <a:r>
              <a:rPr lang="en-US" altLang="zh-CN" sz="2400" dirty="0">
                <a:latin typeface="Arial Rounded MT Bold" panose="020F0704030504030204" pitchFamily="34" charset="0"/>
              </a:rPr>
              <a:t>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400" dirty="0">
                <a:latin typeface="Arial Rounded MT Bold" panose="020F0704030504030204" pitchFamily="34" charset="0"/>
              </a:rPr>
              <a:t>, s) + 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400" dirty="0">
                <a:latin typeface="Arial Rounded MT Bold" panose="020F0704030504030204" pitchFamily="34" charset="0"/>
              </a:rPr>
              <a:t>) + 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) + 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400" dirty="0">
                <a:latin typeface="Arial Rounded MT Bold" panose="020F0704030504030204" pitchFamily="34" charset="0"/>
              </a:rPr>
              <a:t>, 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4</a:t>
            </a:r>
            <a:r>
              <a:rPr lang="en-US" altLang="zh-CN" sz="2400" dirty="0">
                <a:latin typeface="Arial Rounded MT Bold" panose="020F0704030504030204" pitchFamily="34" charset="0"/>
              </a:rPr>
              <a:t>) + f(v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400" dirty="0">
                <a:latin typeface="Arial Rounded MT Bold" panose="020F0704030504030204" pitchFamily="34" charset="0"/>
              </a:rPr>
              <a:t>, t) =</a:t>
            </a:r>
          </a:p>
          <a:p>
            <a:pPr>
              <a:buFontTx/>
              <a:buNone/>
            </a:pPr>
            <a:r>
              <a:rPr lang="en-US" altLang="zh-CN" sz="2400" dirty="0">
                <a:latin typeface="Arial Rounded MT Bold" panose="020F0704030504030204" pitchFamily="34" charset="0"/>
              </a:rPr>
              <a:t>         0    +    (-12)   +       4   +      (-7)    +    15     =  0</a:t>
            </a:r>
          </a:p>
        </p:txBody>
      </p:sp>
      <p:graphicFrame>
        <p:nvGraphicFramePr>
          <p:cNvPr id="11269" name="Object 2">
            <a:extLst>
              <a:ext uri="{FF2B5EF4-FFF2-40B4-BE49-F238E27FC236}">
                <a16:creationId xmlns:a16="http://schemas.microsoft.com/office/drawing/2014/main" id="{2102269F-EA65-4C65-A754-3666ADA0AA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492541"/>
              </p:ext>
            </p:extLst>
          </p:nvPr>
        </p:nvGraphicFramePr>
        <p:xfrm>
          <a:off x="2082800" y="1621631"/>
          <a:ext cx="4733925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Picture Publisher Image" r:id="rId4" imgW="3781425" imgH="1857375" progId="PictPub.Image.8">
                  <p:embed/>
                </p:oleObj>
              </mc:Choice>
              <mc:Fallback>
                <p:oleObj name="Picture Publisher Image" r:id="rId4" imgW="3781425" imgH="1857375" progId="PictPub.Image.8">
                  <p:embed/>
                  <p:pic>
                    <p:nvPicPr>
                      <p:cNvPr id="11269" name="Object 2">
                        <a:extLst>
                          <a:ext uri="{FF2B5EF4-FFF2-40B4-BE49-F238E27FC236}">
                            <a16:creationId xmlns:a16="http://schemas.microsoft.com/office/drawing/2014/main" id="{2102269F-EA65-4C65-A754-3666ADA0AA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1621631"/>
                        <a:ext cx="4733925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1AB848B3-6895-400F-8083-41A7E65565A8}"/>
              </a:ext>
            </a:extLst>
          </p:cNvPr>
          <p:cNvGrpSpPr>
            <a:grpSpLocks/>
          </p:cNvGrpSpPr>
          <p:nvPr/>
        </p:nvGrpSpPr>
        <p:grpSpPr bwMode="auto">
          <a:xfrm>
            <a:off x="5824537" y="1264443"/>
            <a:ext cx="2033588" cy="852488"/>
            <a:chOff x="2998" y="927"/>
            <a:chExt cx="1281" cy="537"/>
          </a:xfrm>
        </p:grpSpPr>
        <p:sp>
          <p:nvSpPr>
            <p:cNvPr id="11277" name="Text Box 6">
              <a:extLst>
                <a:ext uri="{FF2B5EF4-FFF2-40B4-BE49-F238E27FC236}">
                  <a16:creationId xmlns:a16="http://schemas.microsoft.com/office/drawing/2014/main" id="{CFB4B6E2-2F69-41B4-84B4-9372B9EB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1045"/>
              <a:ext cx="5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流</a:t>
              </a:r>
              <a:endPara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278" name="Freeform 7">
              <a:extLst>
                <a:ext uri="{FF2B5EF4-FFF2-40B4-BE49-F238E27FC236}">
                  <a16:creationId xmlns:a16="http://schemas.microsoft.com/office/drawing/2014/main" id="{92AD0219-60C5-4398-B892-74745DBEB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" y="927"/>
              <a:ext cx="764" cy="537"/>
            </a:xfrm>
            <a:custGeom>
              <a:avLst/>
              <a:gdLst>
                <a:gd name="T0" fmla="*/ 764 w 764"/>
                <a:gd name="T1" fmla="*/ 278 h 537"/>
                <a:gd name="T2" fmla="*/ 299 w 764"/>
                <a:gd name="T3" fmla="*/ 43 h 537"/>
                <a:gd name="T4" fmla="*/ 0 w 764"/>
                <a:gd name="T5" fmla="*/ 537 h 537"/>
                <a:gd name="T6" fmla="*/ 0 60000 65536"/>
                <a:gd name="T7" fmla="*/ 0 60000 65536"/>
                <a:gd name="T8" fmla="*/ 0 60000 65536"/>
                <a:gd name="T9" fmla="*/ 0 w 764"/>
                <a:gd name="T10" fmla="*/ 0 h 537"/>
                <a:gd name="T11" fmla="*/ 764 w 764"/>
                <a:gd name="T12" fmla="*/ 537 h 5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4" h="537">
                  <a:moveTo>
                    <a:pt x="764" y="278"/>
                  </a:moveTo>
                  <a:cubicBezTo>
                    <a:pt x="595" y="139"/>
                    <a:pt x="426" y="0"/>
                    <a:pt x="299" y="43"/>
                  </a:cubicBezTo>
                  <a:cubicBezTo>
                    <a:pt x="172" y="86"/>
                    <a:pt x="86" y="311"/>
                    <a:pt x="0" y="537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5E17947D-3387-474F-B706-EC82B0E925AB}"/>
              </a:ext>
            </a:extLst>
          </p:cNvPr>
          <p:cNvGrpSpPr>
            <a:grpSpLocks/>
          </p:cNvGrpSpPr>
          <p:nvPr/>
        </p:nvGrpSpPr>
        <p:grpSpPr bwMode="auto">
          <a:xfrm>
            <a:off x="6215062" y="1875631"/>
            <a:ext cx="2212975" cy="525462"/>
            <a:chOff x="3244" y="1312"/>
            <a:chExt cx="1394" cy="331"/>
          </a:xfrm>
        </p:grpSpPr>
        <p:sp>
          <p:nvSpPr>
            <p:cNvPr id="11275" name="Text Box 9">
              <a:extLst>
                <a:ext uri="{FF2B5EF4-FFF2-40B4-BE49-F238E27FC236}">
                  <a16:creationId xmlns:a16="http://schemas.microsoft.com/office/drawing/2014/main" id="{58641951-8318-4CEE-8B15-674604911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" y="1312"/>
              <a:ext cx="9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容量</a:t>
              </a:r>
              <a:endPara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276" name="Freeform 10">
              <a:extLst>
                <a:ext uri="{FF2B5EF4-FFF2-40B4-BE49-F238E27FC236}">
                  <a16:creationId xmlns:a16="http://schemas.microsoft.com/office/drawing/2014/main" id="{A6B58DB8-8A2A-4AB4-B345-3315F32A9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" y="1481"/>
              <a:ext cx="453" cy="162"/>
            </a:xfrm>
            <a:custGeom>
              <a:avLst/>
              <a:gdLst>
                <a:gd name="T0" fmla="*/ 453 w 453"/>
                <a:gd name="T1" fmla="*/ 0 h 162"/>
                <a:gd name="T2" fmla="*/ 183 w 453"/>
                <a:gd name="T3" fmla="*/ 135 h 162"/>
                <a:gd name="T4" fmla="*/ 0 w 453"/>
                <a:gd name="T5" fmla="*/ 159 h 162"/>
                <a:gd name="T6" fmla="*/ 0 60000 65536"/>
                <a:gd name="T7" fmla="*/ 0 60000 65536"/>
                <a:gd name="T8" fmla="*/ 0 60000 65536"/>
                <a:gd name="T9" fmla="*/ 0 w 453"/>
                <a:gd name="T10" fmla="*/ 0 h 162"/>
                <a:gd name="T11" fmla="*/ 453 w 453"/>
                <a:gd name="T12" fmla="*/ 162 h 1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3" h="162">
                  <a:moveTo>
                    <a:pt x="453" y="0"/>
                  </a:moveTo>
                  <a:cubicBezTo>
                    <a:pt x="356" y="54"/>
                    <a:pt x="259" y="108"/>
                    <a:pt x="183" y="135"/>
                  </a:cubicBezTo>
                  <a:cubicBezTo>
                    <a:pt x="107" y="162"/>
                    <a:pt x="53" y="160"/>
                    <a:pt x="0" y="159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" name="Group 14">
            <a:extLst>
              <a:ext uri="{FF2B5EF4-FFF2-40B4-BE49-F238E27FC236}">
                <a16:creationId xmlns:a16="http://schemas.microsoft.com/office/drawing/2014/main" id="{5E555EF9-ABCE-4468-A938-3C1387D69761}"/>
              </a:ext>
            </a:extLst>
          </p:cNvPr>
          <p:cNvGrpSpPr>
            <a:grpSpLocks/>
          </p:cNvGrpSpPr>
          <p:nvPr/>
        </p:nvGrpSpPr>
        <p:grpSpPr bwMode="auto">
          <a:xfrm>
            <a:off x="1400175" y="967581"/>
            <a:ext cx="2201862" cy="1951037"/>
            <a:chOff x="211" y="615"/>
            <a:chExt cx="1387" cy="1229"/>
          </a:xfrm>
        </p:grpSpPr>
        <p:sp>
          <p:nvSpPr>
            <p:cNvPr id="11273" name="Freeform 12">
              <a:extLst>
                <a:ext uri="{FF2B5EF4-FFF2-40B4-BE49-F238E27FC236}">
                  <a16:creationId xmlns:a16="http://schemas.microsoft.com/office/drawing/2014/main" id="{6D0538B1-EFD2-499A-BA19-9032D52F1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" y="912"/>
              <a:ext cx="792" cy="932"/>
            </a:xfrm>
            <a:custGeom>
              <a:avLst/>
              <a:gdLst>
                <a:gd name="T0" fmla="*/ 792 w 792"/>
                <a:gd name="T1" fmla="*/ 840 h 932"/>
                <a:gd name="T2" fmla="*/ 466 w 792"/>
                <a:gd name="T3" fmla="*/ 826 h 932"/>
                <a:gd name="T4" fmla="*/ 269 w 792"/>
                <a:gd name="T5" fmla="*/ 202 h 932"/>
                <a:gd name="T6" fmla="*/ 0 w 792"/>
                <a:gd name="T7" fmla="*/ 0 h 9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2"/>
                <a:gd name="T13" fmla="*/ 0 h 932"/>
                <a:gd name="T14" fmla="*/ 792 w 792"/>
                <a:gd name="T15" fmla="*/ 932 h 9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2" h="932">
                  <a:moveTo>
                    <a:pt x="792" y="840"/>
                  </a:moveTo>
                  <a:cubicBezTo>
                    <a:pt x="672" y="886"/>
                    <a:pt x="553" y="932"/>
                    <a:pt x="466" y="826"/>
                  </a:cubicBezTo>
                  <a:cubicBezTo>
                    <a:pt x="379" y="720"/>
                    <a:pt x="347" y="340"/>
                    <a:pt x="269" y="202"/>
                  </a:cubicBezTo>
                  <a:cubicBezTo>
                    <a:pt x="191" y="64"/>
                    <a:pt x="46" y="34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Text Box 13">
              <a:extLst>
                <a:ext uri="{FF2B5EF4-FFF2-40B4-BE49-F238E27FC236}">
                  <a16:creationId xmlns:a16="http://schemas.microsoft.com/office/drawing/2014/main" id="{DE9E995B-B119-49D1-A3A1-22E8808E5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" y="615"/>
              <a:ext cx="5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容量</a:t>
              </a:r>
              <a:endPara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7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1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8ABBEDC2-49E7-4021-B07E-0000D4CC6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84632"/>
            <a:ext cx="7772400" cy="1340993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流的值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D04BB2-61DF-44CC-A5FD-813820016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763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Arial Rounded MT Bold" panose="020F0704030504030204" pitchFamily="34" charset="0"/>
              </a:rPr>
              <a:t>流的值定义为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9C35043-775C-489F-98D2-1E908D931C97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2492896"/>
            <a:ext cx="7391400" cy="1358900"/>
            <a:chOff x="376" y="1568"/>
            <a:chExt cx="4656" cy="856"/>
          </a:xfrm>
        </p:grpSpPr>
        <p:sp>
          <p:nvSpPr>
            <p:cNvPr id="12295" name="Rectangle 5">
              <a:extLst>
                <a:ext uri="{FF2B5EF4-FFF2-40B4-BE49-F238E27FC236}">
                  <a16:creationId xmlns:a16="http://schemas.microsoft.com/office/drawing/2014/main" id="{FC208402-EA72-4806-BFEE-AD7C7EDB9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1568"/>
              <a:ext cx="4656" cy="8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en-US" altLang="zh-CN" sz="2400">
                <a:solidFill>
                  <a:srgbClr val="FFFF00"/>
                </a:solidFill>
                <a:latin typeface="Arial Rounded MT Bold" panose="020F0704030504030204" pitchFamily="34" charset="0"/>
              </a:endParaRPr>
            </a:p>
          </p:txBody>
        </p:sp>
        <p:graphicFrame>
          <p:nvGraphicFramePr>
            <p:cNvPr id="12296" name="Object 2">
              <a:extLst>
                <a:ext uri="{FF2B5EF4-FFF2-40B4-BE49-F238E27FC236}">
                  <a16:creationId xmlns:a16="http://schemas.microsoft.com/office/drawing/2014/main" id="{EB29BD8E-0838-4B96-BF4C-EB81B7B095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2" y="1628"/>
            <a:ext cx="3750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6" name="Equation" r:id="rId4" imgW="1651000" imgH="342900" progId="Equation.3">
                    <p:embed/>
                  </p:oleObj>
                </mc:Choice>
                <mc:Fallback>
                  <p:oleObj name="Equation" r:id="rId4" imgW="1651000" imgH="342900" progId="Equation.3">
                    <p:embed/>
                    <p:pic>
                      <p:nvPicPr>
                        <p:cNvPr id="12296" name="Object 2">
                          <a:extLst>
                            <a:ext uri="{FF2B5EF4-FFF2-40B4-BE49-F238E27FC236}">
                              <a16:creationId xmlns:a16="http://schemas.microsoft.com/office/drawing/2014/main" id="{EB29BD8E-0838-4B96-BF4C-EB81B7B095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" y="1628"/>
                          <a:ext cx="3750" cy="7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87143" name="Rectangle 7">
            <a:extLst>
              <a:ext uri="{FF2B5EF4-FFF2-40B4-BE49-F238E27FC236}">
                <a16:creationId xmlns:a16="http://schemas.microsoft.com/office/drawing/2014/main" id="{E41FB526-C68B-4646-97FE-92B31355A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38" y="4007696"/>
            <a:ext cx="6194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CFF33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latin typeface="Arial Rounded MT Bold" panose="020F0704030504030204" pitchFamily="34" charset="0"/>
              </a:rPr>
              <a:t>从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流出的总流量</a:t>
            </a:r>
            <a:r>
              <a:rPr lang="en-US" altLang="zh-CN" sz="2800" dirty="0">
                <a:latin typeface="Arial Rounded MT Bold" panose="020F0704030504030204" pitchFamily="34" charset="0"/>
              </a:rPr>
              <a:t>  = </a:t>
            </a:r>
            <a:r>
              <a:rPr lang="zh-CN" altLang="en-US" sz="2800" dirty="0">
                <a:latin typeface="Arial Rounded MT Bold" panose="020F0704030504030204" pitchFamily="34" charset="0"/>
              </a:rPr>
              <a:t>流入</a:t>
            </a:r>
            <a:r>
              <a:rPr lang="en-US" altLang="zh-CN" sz="2800" dirty="0"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latin typeface="Arial Rounded MT Bold" panose="020F0704030504030204" pitchFamily="34" charset="0"/>
              </a:rPr>
              <a:t>的总流量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241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4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10E8A77C-D7CF-4812-9895-F612180FF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举例</a:t>
            </a:r>
            <a:r>
              <a:rPr lang="en-US" altLang="zh-CN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6FE83B91-02F9-4D8A-A435-42C703505B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0500" y="3810000"/>
            <a:ext cx="7772400" cy="2209800"/>
          </a:xfrm>
          <a:noFill/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2000" dirty="0">
                <a:latin typeface="Arial Rounded MT Bold" panose="020F0704030504030204" pitchFamily="34" charset="0"/>
              </a:rPr>
              <a:t>|f| = f(s, 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000" dirty="0">
                <a:latin typeface="Arial Rounded MT Bold" panose="020F0704030504030204" pitchFamily="34" charset="0"/>
              </a:rPr>
              <a:t>) + f(s, 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000" dirty="0">
                <a:latin typeface="Arial Rounded MT Bold" panose="020F0704030504030204" pitchFamily="34" charset="0"/>
              </a:rPr>
              <a:t>) + f(s, 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000" dirty="0">
                <a:latin typeface="Arial Rounded MT Bold" panose="020F0704030504030204" pitchFamily="34" charset="0"/>
              </a:rPr>
              <a:t>) + f(s, 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4</a:t>
            </a:r>
            <a:r>
              <a:rPr lang="en-US" altLang="zh-CN" sz="2000" dirty="0">
                <a:latin typeface="Arial Rounded MT Bold" panose="020F0704030504030204" pitchFamily="34" charset="0"/>
              </a:rPr>
              <a:t>) + f(s, t) = </a:t>
            </a:r>
          </a:p>
          <a:p>
            <a:pPr>
              <a:buFontTx/>
              <a:buNone/>
            </a:pPr>
            <a:r>
              <a:rPr lang="en-US" altLang="zh-CN" sz="2000" dirty="0">
                <a:latin typeface="Arial Rounded MT Bold" panose="020F0704030504030204" pitchFamily="34" charset="0"/>
              </a:rPr>
              <a:t>             11    +     8     +     0      +      0    +     0     = 19 </a:t>
            </a:r>
          </a:p>
          <a:p>
            <a:pPr>
              <a:buFontTx/>
              <a:buNone/>
            </a:pPr>
            <a:endParaRPr lang="en-US" altLang="zh-CN" sz="2000" dirty="0">
              <a:latin typeface="Arial Rounded MT Bold" panose="020F0704030504030204" pitchFamily="34" charset="0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Arial Rounded MT Bold" panose="020F0704030504030204" pitchFamily="34" charset="0"/>
              </a:rPr>
              <a:t>|f|= f(s, t) +  f(v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1</a:t>
            </a:r>
            <a:r>
              <a:rPr lang="en-US" altLang="zh-CN" sz="2000" dirty="0">
                <a:latin typeface="Arial Rounded MT Bold" panose="020F0704030504030204" pitchFamily="34" charset="0"/>
              </a:rPr>
              <a:t>, t) + f(v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2</a:t>
            </a:r>
            <a:r>
              <a:rPr lang="en-US" altLang="zh-CN" sz="2000" dirty="0">
                <a:latin typeface="Arial Rounded MT Bold" panose="020F0704030504030204" pitchFamily="34" charset="0"/>
              </a:rPr>
              <a:t>, t) + f(v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sz="2000" dirty="0">
                <a:latin typeface="Arial Rounded MT Bold" panose="020F0704030504030204" pitchFamily="34" charset="0"/>
              </a:rPr>
              <a:t>, t) +  f(v</a:t>
            </a:r>
            <a:r>
              <a:rPr lang="en-US" altLang="zh-CN" sz="2000" baseline="-25000" dirty="0">
                <a:latin typeface="Arial Rounded MT Bold" panose="020F0704030504030204" pitchFamily="34" charset="0"/>
              </a:rPr>
              <a:t>4</a:t>
            </a:r>
            <a:r>
              <a:rPr lang="en-US" altLang="zh-CN" sz="2000" dirty="0">
                <a:latin typeface="Arial Rounded MT Bold" panose="020F0704030504030204" pitchFamily="34" charset="0"/>
              </a:rPr>
              <a:t>, t) =</a:t>
            </a:r>
          </a:p>
          <a:p>
            <a:pPr>
              <a:buFontTx/>
              <a:buNone/>
            </a:pPr>
            <a:r>
              <a:rPr lang="en-US" altLang="zh-CN" sz="2000" dirty="0">
                <a:latin typeface="Arial Rounded MT Bold" panose="020F0704030504030204" pitchFamily="34" charset="0"/>
              </a:rPr>
              <a:t>           0     +     0      +     0     +     15    +       4     = 19 </a:t>
            </a:r>
          </a:p>
          <a:p>
            <a:pPr>
              <a:buFontTx/>
              <a:buNone/>
            </a:pPr>
            <a:endParaRPr lang="en-US" altLang="zh-CN" sz="20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3317" name="Object 2">
            <a:extLst>
              <a:ext uri="{FF2B5EF4-FFF2-40B4-BE49-F238E27FC236}">
                <a16:creationId xmlns:a16="http://schemas.microsoft.com/office/drawing/2014/main" id="{EEA2CD12-105C-411C-A785-9BB232AB91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8" y="1371600"/>
          <a:ext cx="4733925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Picture Publisher Image" r:id="rId4" imgW="3781425" imgH="1857375" progId="PictPub.Image.8">
                  <p:embed/>
                </p:oleObj>
              </mc:Choice>
              <mc:Fallback>
                <p:oleObj name="Picture Publisher Image" r:id="rId4" imgW="3781425" imgH="1857375" progId="PictPub.Image.8">
                  <p:embed/>
                  <p:pic>
                    <p:nvPicPr>
                      <p:cNvPr id="13317" name="Object 2">
                        <a:extLst>
                          <a:ext uri="{FF2B5EF4-FFF2-40B4-BE49-F238E27FC236}">
                            <a16:creationId xmlns:a16="http://schemas.microsoft.com/office/drawing/2014/main" id="{EEA2CD12-105C-411C-A785-9BB232AB9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1371600"/>
                        <a:ext cx="4733925" cy="232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740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8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8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16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2603" y="277637"/>
            <a:ext cx="1860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10" dirty="0">
                <a:solidFill>
                  <a:schemeClr val="accent2"/>
                </a:solidFill>
                <a:latin typeface="Arial Unicode MS"/>
                <a:cs typeface="Arial Unicode MS"/>
              </a:rPr>
              <a:t>流的性质</a:t>
            </a:r>
            <a:endParaRPr sz="3600" dirty="0">
              <a:solidFill>
                <a:schemeClr val="accent2"/>
              </a:solidFill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Arial Unicode MS"/>
                <a:ea typeface="+mn-ea"/>
                <a:cs typeface="Arial Unicode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lang="en-US" altLang="zh-CN" spc="-30" smtClean="0"/>
              <a:pPr marL="38100">
                <a:lnSpc>
                  <a:spcPct val="100000"/>
                </a:lnSpc>
                <a:spcBef>
                  <a:spcPts val="290"/>
                </a:spcBef>
              </a:pPr>
              <a:t>13</a:t>
            </a:fld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474065" y="1186942"/>
            <a:ext cx="6596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进入一个顶点</a:t>
            </a:r>
            <a:r>
              <a:rPr sz="2800" spc="-2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100" dirty="0">
                <a:latin typeface="Arial Rounded MT Bold" panose="020F0704030504030204" pitchFamily="34" charset="0"/>
                <a:cs typeface="Arial Unicode MS"/>
              </a:rPr>
              <a:t>v</a:t>
            </a:r>
            <a:r>
              <a:rPr sz="2800" spc="-70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的总的正网络流定义为：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0797" y="2685288"/>
            <a:ext cx="472440" cy="206375"/>
          </a:xfrm>
          <a:custGeom>
            <a:avLst/>
            <a:gdLst/>
            <a:ahLst/>
            <a:cxnLst/>
            <a:rect l="l" t="t" r="r" b="b"/>
            <a:pathLst>
              <a:path w="472439" h="206375">
                <a:moveTo>
                  <a:pt x="406653" y="0"/>
                </a:moveTo>
                <a:lnTo>
                  <a:pt x="403732" y="8382"/>
                </a:lnTo>
                <a:lnTo>
                  <a:pt x="415663" y="13553"/>
                </a:lnTo>
                <a:lnTo>
                  <a:pt x="425926" y="20701"/>
                </a:lnTo>
                <a:lnTo>
                  <a:pt x="446785" y="53903"/>
                </a:lnTo>
                <a:lnTo>
                  <a:pt x="453643" y="101981"/>
                </a:lnTo>
                <a:lnTo>
                  <a:pt x="452880" y="120177"/>
                </a:lnTo>
                <a:lnTo>
                  <a:pt x="441325" y="164719"/>
                </a:lnTo>
                <a:lnTo>
                  <a:pt x="404113" y="197738"/>
                </a:lnTo>
                <a:lnTo>
                  <a:pt x="406653" y="206121"/>
                </a:lnTo>
                <a:lnTo>
                  <a:pt x="446016" y="182671"/>
                </a:lnTo>
                <a:lnTo>
                  <a:pt x="468169" y="139493"/>
                </a:lnTo>
                <a:lnTo>
                  <a:pt x="472439" y="103124"/>
                </a:lnTo>
                <a:lnTo>
                  <a:pt x="471370" y="84216"/>
                </a:lnTo>
                <a:lnTo>
                  <a:pt x="455422" y="36067"/>
                </a:lnTo>
                <a:lnTo>
                  <a:pt x="421632" y="5403"/>
                </a:lnTo>
                <a:lnTo>
                  <a:pt x="406653" y="0"/>
                </a:lnTo>
                <a:close/>
              </a:path>
              <a:path w="472439" h="206375">
                <a:moveTo>
                  <a:pt x="65786" y="0"/>
                </a:moveTo>
                <a:lnTo>
                  <a:pt x="26495" y="23449"/>
                </a:lnTo>
                <a:lnTo>
                  <a:pt x="4270" y="66738"/>
                </a:lnTo>
                <a:lnTo>
                  <a:pt x="0" y="103124"/>
                </a:lnTo>
                <a:lnTo>
                  <a:pt x="1069" y="122029"/>
                </a:lnTo>
                <a:lnTo>
                  <a:pt x="17017" y="170052"/>
                </a:lnTo>
                <a:lnTo>
                  <a:pt x="50807" y="200717"/>
                </a:lnTo>
                <a:lnTo>
                  <a:pt x="65786" y="206121"/>
                </a:lnTo>
                <a:lnTo>
                  <a:pt x="68452" y="197738"/>
                </a:lnTo>
                <a:lnTo>
                  <a:pt x="56689" y="192526"/>
                </a:lnTo>
                <a:lnTo>
                  <a:pt x="46545" y="185277"/>
                </a:lnTo>
                <a:lnTo>
                  <a:pt x="25761" y="151522"/>
                </a:lnTo>
                <a:lnTo>
                  <a:pt x="18796" y="101981"/>
                </a:lnTo>
                <a:lnTo>
                  <a:pt x="19577" y="84383"/>
                </a:lnTo>
                <a:lnTo>
                  <a:pt x="31114" y="41021"/>
                </a:lnTo>
                <a:lnTo>
                  <a:pt x="68706" y="8382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0617" y="1820387"/>
            <a:ext cx="968375" cy="108902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2400" spc="780" dirty="0">
                <a:latin typeface="Arial Unicode MS"/>
                <a:cs typeface="Arial Unicode MS"/>
              </a:rPr>
              <a:t>෍</a:t>
            </a:r>
            <a:endParaRPr sz="2400">
              <a:latin typeface="Arial Unicode MS"/>
              <a:cs typeface="Arial Unicode MS"/>
            </a:endParaRPr>
          </a:p>
          <a:p>
            <a:pPr algn="ctr">
              <a:lnSpc>
                <a:spcPts val="1989"/>
              </a:lnSpc>
              <a:spcBef>
                <a:spcPts val="640"/>
              </a:spcBef>
            </a:pPr>
            <a:r>
              <a:rPr sz="1750" spc="-355" dirty="0">
                <a:latin typeface="Arial Unicode MS"/>
                <a:cs typeface="Arial Unicode MS"/>
              </a:rPr>
              <a:t>𝑢∈𝑉</a:t>
            </a:r>
            <a:endParaRPr sz="1750">
              <a:latin typeface="Arial Unicode MS"/>
              <a:cs typeface="Arial Unicode MS"/>
            </a:endParaRPr>
          </a:p>
          <a:p>
            <a:pPr algn="ctr">
              <a:lnSpc>
                <a:spcPts val="1989"/>
              </a:lnSpc>
            </a:pPr>
            <a:r>
              <a:rPr sz="1750" spc="-700" dirty="0">
                <a:latin typeface="Arial Unicode MS"/>
                <a:cs typeface="Arial Unicode MS"/>
              </a:rPr>
              <a:t>𝑓</a:t>
            </a:r>
            <a:r>
              <a:rPr sz="1750" spc="250" dirty="0">
                <a:latin typeface="Arial Unicode MS"/>
                <a:cs typeface="Arial Unicode MS"/>
              </a:rPr>
              <a:t> </a:t>
            </a:r>
            <a:r>
              <a:rPr sz="1750" spc="-495" dirty="0">
                <a:latin typeface="Arial Unicode MS"/>
                <a:cs typeface="Arial Unicode MS"/>
              </a:rPr>
              <a:t>𝑢,𝑣</a:t>
            </a:r>
            <a:r>
              <a:rPr sz="1750" spc="254" dirty="0">
                <a:latin typeface="Arial Unicode MS"/>
                <a:cs typeface="Arial Unicode MS"/>
              </a:rPr>
              <a:t> </a:t>
            </a:r>
            <a:r>
              <a:rPr sz="1750" spc="145" dirty="0">
                <a:latin typeface="Arial Unicode MS"/>
                <a:cs typeface="Arial Unicode MS"/>
              </a:rPr>
              <a:t>&gt;0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2741" y="1931034"/>
            <a:ext cx="9251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90" dirty="0">
                <a:latin typeface="Arial Unicode MS"/>
                <a:cs typeface="Arial Unicode MS"/>
              </a:rPr>
              <a:t>𝑓(𝑢,</a:t>
            </a:r>
            <a:r>
              <a:rPr sz="2400" spc="-345" dirty="0">
                <a:latin typeface="Arial Unicode MS"/>
                <a:cs typeface="Arial Unicode MS"/>
              </a:rPr>
              <a:t> </a:t>
            </a:r>
            <a:r>
              <a:rPr sz="2400" spc="-420" dirty="0">
                <a:latin typeface="Arial Unicode MS"/>
                <a:cs typeface="Arial Unicode MS"/>
              </a:rPr>
              <a:t>𝑣)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3376040"/>
            <a:ext cx="6597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 err="1">
                <a:latin typeface="Arial Rounded MT Bold" panose="020F0704030504030204" pitchFamily="34" charset="0"/>
                <a:cs typeface="Arial Unicode MS"/>
              </a:rPr>
              <a:t>离开一个顶点</a:t>
            </a:r>
            <a:r>
              <a:rPr sz="2800" spc="-30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100" dirty="0">
                <a:latin typeface="Arial Rounded MT Bold" panose="020F0704030504030204" pitchFamily="34" charset="0"/>
                <a:cs typeface="Arial Unicode MS"/>
              </a:rPr>
              <a:t>v</a:t>
            </a:r>
            <a:r>
              <a:rPr sz="2800" spc="-6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的总的正网络流定义为：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6978" y="4925567"/>
            <a:ext cx="467995" cy="206375"/>
          </a:xfrm>
          <a:custGeom>
            <a:avLst/>
            <a:gdLst/>
            <a:ahLst/>
            <a:cxnLst/>
            <a:rect l="l" t="t" r="r" b="b"/>
            <a:pathLst>
              <a:path w="467995" h="206375">
                <a:moveTo>
                  <a:pt x="402082" y="0"/>
                </a:moveTo>
                <a:lnTo>
                  <a:pt x="399161" y="8381"/>
                </a:lnTo>
                <a:lnTo>
                  <a:pt x="411091" y="13553"/>
                </a:lnTo>
                <a:lnTo>
                  <a:pt x="421354" y="20700"/>
                </a:lnTo>
                <a:lnTo>
                  <a:pt x="442213" y="53903"/>
                </a:lnTo>
                <a:lnTo>
                  <a:pt x="449072" y="101980"/>
                </a:lnTo>
                <a:lnTo>
                  <a:pt x="448308" y="120177"/>
                </a:lnTo>
                <a:lnTo>
                  <a:pt x="436752" y="164718"/>
                </a:lnTo>
                <a:lnTo>
                  <a:pt x="399542" y="197738"/>
                </a:lnTo>
                <a:lnTo>
                  <a:pt x="402082" y="206120"/>
                </a:lnTo>
                <a:lnTo>
                  <a:pt x="441444" y="182671"/>
                </a:lnTo>
                <a:lnTo>
                  <a:pt x="463597" y="139493"/>
                </a:lnTo>
                <a:lnTo>
                  <a:pt x="467868" y="103123"/>
                </a:lnTo>
                <a:lnTo>
                  <a:pt x="466798" y="84216"/>
                </a:lnTo>
                <a:lnTo>
                  <a:pt x="450850" y="36067"/>
                </a:lnTo>
                <a:lnTo>
                  <a:pt x="417060" y="5403"/>
                </a:lnTo>
                <a:lnTo>
                  <a:pt x="402082" y="0"/>
                </a:lnTo>
                <a:close/>
              </a:path>
              <a:path w="467995" h="206375">
                <a:moveTo>
                  <a:pt x="65786" y="0"/>
                </a:moveTo>
                <a:lnTo>
                  <a:pt x="26495" y="23449"/>
                </a:lnTo>
                <a:lnTo>
                  <a:pt x="4270" y="66738"/>
                </a:lnTo>
                <a:lnTo>
                  <a:pt x="0" y="103123"/>
                </a:lnTo>
                <a:lnTo>
                  <a:pt x="1069" y="122029"/>
                </a:lnTo>
                <a:lnTo>
                  <a:pt x="17018" y="170052"/>
                </a:lnTo>
                <a:lnTo>
                  <a:pt x="50807" y="200717"/>
                </a:lnTo>
                <a:lnTo>
                  <a:pt x="65786" y="206120"/>
                </a:lnTo>
                <a:lnTo>
                  <a:pt x="68452" y="197738"/>
                </a:lnTo>
                <a:lnTo>
                  <a:pt x="56689" y="192526"/>
                </a:lnTo>
                <a:lnTo>
                  <a:pt x="46545" y="185277"/>
                </a:lnTo>
                <a:lnTo>
                  <a:pt x="25761" y="151522"/>
                </a:lnTo>
                <a:lnTo>
                  <a:pt x="18796" y="101980"/>
                </a:lnTo>
                <a:lnTo>
                  <a:pt x="19577" y="84383"/>
                </a:lnTo>
                <a:lnTo>
                  <a:pt x="31114" y="41020"/>
                </a:lnTo>
                <a:lnTo>
                  <a:pt x="68707" y="8381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35273" y="4060922"/>
            <a:ext cx="967105" cy="108902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2400" spc="780" dirty="0">
                <a:latin typeface="Arial Unicode MS"/>
                <a:cs typeface="Arial Unicode MS"/>
              </a:rPr>
              <a:t>෍</a:t>
            </a:r>
            <a:endParaRPr sz="2400">
              <a:latin typeface="Arial Unicode MS"/>
              <a:cs typeface="Arial Unicode MS"/>
            </a:endParaRPr>
          </a:p>
          <a:p>
            <a:pPr algn="ctr">
              <a:lnSpc>
                <a:spcPts val="1989"/>
              </a:lnSpc>
              <a:spcBef>
                <a:spcPts val="640"/>
              </a:spcBef>
            </a:pPr>
            <a:r>
              <a:rPr sz="1750" spc="-355" dirty="0">
                <a:latin typeface="Arial Unicode MS"/>
                <a:cs typeface="Arial Unicode MS"/>
              </a:rPr>
              <a:t>𝑢∈𝑉</a:t>
            </a:r>
            <a:endParaRPr sz="1750">
              <a:latin typeface="Arial Unicode MS"/>
              <a:cs typeface="Arial Unicode MS"/>
            </a:endParaRPr>
          </a:p>
          <a:p>
            <a:pPr algn="ctr">
              <a:lnSpc>
                <a:spcPts val="1989"/>
              </a:lnSpc>
            </a:pPr>
            <a:r>
              <a:rPr sz="1750" spc="-700" dirty="0">
                <a:latin typeface="Arial Unicode MS"/>
                <a:cs typeface="Arial Unicode MS"/>
              </a:rPr>
              <a:t>𝑓</a:t>
            </a:r>
            <a:r>
              <a:rPr sz="1750" spc="250" dirty="0">
                <a:latin typeface="Arial Unicode MS"/>
                <a:cs typeface="Arial Unicode MS"/>
              </a:rPr>
              <a:t> </a:t>
            </a:r>
            <a:r>
              <a:rPr sz="1750" spc="-204" dirty="0">
                <a:latin typeface="Arial Unicode MS"/>
                <a:cs typeface="Arial Unicode MS"/>
              </a:rPr>
              <a:t>v,𝑢</a:t>
            </a:r>
            <a:r>
              <a:rPr sz="1750" spc="-50" dirty="0">
                <a:latin typeface="Arial Unicode MS"/>
                <a:cs typeface="Arial Unicode MS"/>
              </a:rPr>
              <a:t> </a:t>
            </a:r>
            <a:r>
              <a:rPr sz="1750" spc="155" dirty="0">
                <a:latin typeface="Arial Unicode MS"/>
                <a:cs typeface="Arial Unicode MS"/>
              </a:rPr>
              <a:t>&gt;0</a:t>
            </a:r>
            <a:endParaRPr sz="175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5873" y="4171569"/>
            <a:ext cx="1097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5" dirty="0">
                <a:latin typeface="Arial Unicode MS"/>
                <a:cs typeface="Arial Unicode MS"/>
              </a:rPr>
              <a:t>𝑓</a:t>
            </a:r>
            <a:r>
              <a:rPr sz="2400" spc="190" dirty="0">
                <a:latin typeface="Arial Unicode MS"/>
                <a:cs typeface="Arial Unicode MS"/>
              </a:rPr>
              <a:t>(</a:t>
            </a:r>
            <a:r>
              <a:rPr sz="2400" spc="5" dirty="0">
                <a:latin typeface="Arial Unicode MS"/>
                <a:cs typeface="Arial Unicode MS"/>
              </a:rPr>
              <a:t>v</a:t>
            </a:r>
            <a:r>
              <a:rPr sz="2400" dirty="0">
                <a:latin typeface="Arial Unicode MS"/>
                <a:cs typeface="Arial Unicode MS"/>
              </a:rPr>
              <a:t>，</a:t>
            </a:r>
            <a:r>
              <a:rPr sz="2400" spc="-965" dirty="0">
                <a:latin typeface="Arial Unicode MS"/>
                <a:cs typeface="Arial Unicode MS"/>
              </a:rPr>
              <a:t>𝑢</a:t>
            </a:r>
            <a:r>
              <a:rPr sz="2400" spc="195" dirty="0">
                <a:latin typeface="Arial Unicode MS"/>
                <a:cs typeface="Arial Unicode MS"/>
              </a:rPr>
              <a:t>)</a:t>
            </a:r>
            <a:endParaRPr sz="2400">
              <a:latin typeface="Arial Unicode MS"/>
              <a:cs typeface="Arial Unicode M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4DE435-96B5-9248-A8BC-9A90721C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70" y="1715516"/>
            <a:ext cx="2562734" cy="15159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A7A74F-0F77-A742-8564-CA7A556D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70" y="3974334"/>
            <a:ext cx="2939171" cy="16031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1725" y="213613"/>
            <a:ext cx="1860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0" spc="10" dirty="0">
                <a:solidFill>
                  <a:schemeClr val="accent2"/>
                </a:solidFill>
                <a:latin typeface="Arial Rounded MT Bold" panose="020F0704030504030204" pitchFamily="34" charset="0"/>
                <a:cs typeface="Arial Unicode MS"/>
              </a:rPr>
              <a:t>基本概念</a:t>
            </a:r>
            <a:endParaRPr sz="3600" dirty="0">
              <a:solidFill>
                <a:schemeClr val="accent2"/>
              </a:solidFill>
              <a:latin typeface="Arial Rounded MT Bold" panose="020F0704030504030204" pitchFamily="34" charset="0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76462" y="1448561"/>
            <a:ext cx="1053465" cy="472440"/>
          </a:xfrm>
          <a:custGeom>
            <a:avLst/>
            <a:gdLst/>
            <a:ahLst/>
            <a:cxnLst/>
            <a:rect l="l" t="t" r="r" b="b"/>
            <a:pathLst>
              <a:path w="1053464" h="472439">
                <a:moveTo>
                  <a:pt x="0" y="236220"/>
                </a:moveTo>
                <a:lnTo>
                  <a:pt x="16079" y="178066"/>
                </a:lnTo>
                <a:lnTo>
                  <a:pt x="61686" y="125185"/>
                </a:lnTo>
                <a:lnTo>
                  <a:pt x="94330" y="101276"/>
                </a:lnTo>
                <a:lnTo>
                  <a:pt x="132877" y="79349"/>
                </a:lnTo>
                <a:lnTo>
                  <a:pt x="176832" y="59627"/>
                </a:lnTo>
                <a:lnTo>
                  <a:pt x="225704" y="42331"/>
                </a:lnTo>
                <a:lnTo>
                  <a:pt x="278999" y="27683"/>
                </a:lnTo>
                <a:lnTo>
                  <a:pt x="336223" y="15904"/>
                </a:lnTo>
                <a:lnTo>
                  <a:pt x="396884" y="7216"/>
                </a:lnTo>
                <a:lnTo>
                  <a:pt x="460488" y="1841"/>
                </a:lnTo>
                <a:lnTo>
                  <a:pt x="526542" y="0"/>
                </a:lnTo>
                <a:lnTo>
                  <a:pt x="592595" y="1841"/>
                </a:lnTo>
                <a:lnTo>
                  <a:pt x="656199" y="7216"/>
                </a:lnTo>
                <a:lnTo>
                  <a:pt x="716860" y="15904"/>
                </a:lnTo>
                <a:lnTo>
                  <a:pt x="774084" y="27683"/>
                </a:lnTo>
                <a:lnTo>
                  <a:pt x="827379" y="42331"/>
                </a:lnTo>
                <a:lnTo>
                  <a:pt x="876251" y="59627"/>
                </a:lnTo>
                <a:lnTo>
                  <a:pt x="920206" y="79349"/>
                </a:lnTo>
                <a:lnTo>
                  <a:pt x="958753" y="101276"/>
                </a:lnTo>
                <a:lnTo>
                  <a:pt x="991397" y="125185"/>
                </a:lnTo>
                <a:lnTo>
                  <a:pt x="1037004" y="178066"/>
                </a:lnTo>
                <a:lnTo>
                  <a:pt x="1053083" y="236220"/>
                </a:lnTo>
                <a:lnTo>
                  <a:pt x="1048981" y="265844"/>
                </a:lnTo>
                <a:lnTo>
                  <a:pt x="1017645" y="321583"/>
                </a:lnTo>
                <a:lnTo>
                  <a:pt x="958753" y="371163"/>
                </a:lnTo>
                <a:lnTo>
                  <a:pt x="920206" y="393090"/>
                </a:lnTo>
                <a:lnTo>
                  <a:pt x="876251" y="412812"/>
                </a:lnTo>
                <a:lnTo>
                  <a:pt x="827379" y="430108"/>
                </a:lnTo>
                <a:lnTo>
                  <a:pt x="774084" y="444756"/>
                </a:lnTo>
                <a:lnTo>
                  <a:pt x="716860" y="456535"/>
                </a:lnTo>
                <a:lnTo>
                  <a:pt x="656199" y="465223"/>
                </a:lnTo>
                <a:lnTo>
                  <a:pt x="592595" y="470598"/>
                </a:lnTo>
                <a:lnTo>
                  <a:pt x="526542" y="472439"/>
                </a:lnTo>
                <a:lnTo>
                  <a:pt x="460488" y="470598"/>
                </a:lnTo>
                <a:lnTo>
                  <a:pt x="396884" y="465223"/>
                </a:lnTo>
                <a:lnTo>
                  <a:pt x="336223" y="456535"/>
                </a:lnTo>
                <a:lnTo>
                  <a:pt x="278999" y="444756"/>
                </a:lnTo>
                <a:lnTo>
                  <a:pt x="225704" y="430108"/>
                </a:lnTo>
                <a:lnTo>
                  <a:pt x="176832" y="412812"/>
                </a:lnTo>
                <a:lnTo>
                  <a:pt x="132877" y="393090"/>
                </a:lnTo>
                <a:lnTo>
                  <a:pt x="94330" y="371163"/>
                </a:lnTo>
                <a:lnTo>
                  <a:pt x="61686" y="347254"/>
                </a:lnTo>
                <a:lnTo>
                  <a:pt x="16079" y="294373"/>
                </a:lnTo>
                <a:lnTo>
                  <a:pt x="0" y="236220"/>
                </a:lnTo>
                <a:close/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2326" y="1511300"/>
            <a:ext cx="180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u</a:t>
            </a:r>
            <a:endParaRPr sz="200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6462" y="2957322"/>
            <a:ext cx="1053465" cy="472440"/>
          </a:xfrm>
          <a:custGeom>
            <a:avLst/>
            <a:gdLst/>
            <a:ahLst/>
            <a:cxnLst/>
            <a:rect l="l" t="t" r="r" b="b"/>
            <a:pathLst>
              <a:path w="1053464" h="472439">
                <a:moveTo>
                  <a:pt x="0" y="236219"/>
                </a:moveTo>
                <a:lnTo>
                  <a:pt x="16079" y="178066"/>
                </a:lnTo>
                <a:lnTo>
                  <a:pt x="61686" y="125185"/>
                </a:lnTo>
                <a:lnTo>
                  <a:pt x="94330" y="101276"/>
                </a:lnTo>
                <a:lnTo>
                  <a:pt x="132877" y="79349"/>
                </a:lnTo>
                <a:lnTo>
                  <a:pt x="176832" y="59627"/>
                </a:lnTo>
                <a:lnTo>
                  <a:pt x="225704" y="42331"/>
                </a:lnTo>
                <a:lnTo>
                  <a:pt x="278999" y="27683"/>
                </a:lnTo>
                <a:lnTo>
                  <a:pt x="336223" y="15904"/>
                </a:lnTo>
                <a:lnTo>
                  <a:pt x="396884" y="7216"/>
                </a:lnTo>
                <a:lnTo>
                  <a:pt x="460488" y="1841"/>
                </a:lnTo>
                <a:lnTo>
                  <a:pt x="526542" y="0"/>
                </a:lnTo>
                <a:lnTo>
                  <a:pt x="592595" y="1841"/>
                </a:lnTo>
                <a:lnTo>
                  <a:pt x="656199" y="7216"/>
                </a:lnTo>
                <a:lnTo>
                  <a:pt x="716860" y="15904"/>
                </a:lnTo>
                <a:lnTo>
                  <a:pt x="774084" y="27683"/>
                </a:lnTo>
                <a:lnTo>
                  <a:pt x="827379" y="42331"/>
                </a:lnTo>
                <a:lnTo>
                  <a:pt x="876251" y="59627"/>
                </a:lnTo>
                <a:lnTo>
                  <a:pt x="920206" y="79349"/>
                </a:lnTo>
                <a:lnTo>
                  <a:pt x="958753" y="101276"/>
                </a:lnTo>
                <a:lnTo>
                  <a:pt x="991397" y="125185"/>
                </a:lnTo>
                <a:lnTo>
                  <a:pt x="1037004" y="178066"/>
                </a:lnTo>
                <a:lnTo>
                  <a:pt x="1053083" y="236219"/>
                </a:lnTo>
                <a:lnTo>
                  <a:pt x="1048981" y="265844"/>
                </a:lnTo>
                <a:lnTo>
                  <a:pt x="1017645" y="321583"/>
                </a:lnTo>
                <a:lnTo>
                  <a:pt x="958753" y="371163"/>
                </a:lnTo>
                <a:lnTo>
                  <a:pt x="920206" y="393090"/>
                </a:lnTo>
                <a:lnTo>
                  <a:pt x="876251" y="412812"/>
                </a:lnTo>
                <a:lnTo>
                  <a:pt x="827379" y="430108"/>
                </a:lnTo>
                <a:lnTo>
                  <a:pt x="774084" y="444756"/>
                </a:lnTo>
                <a:lnTo>
                  <a:pt x="716860" y="456535"/>
                </a:lnTo>
                <a:lnTo>
                  <a:pt x="656199" y="465223"/>
                </a:lnTo>
                <a:lnTo>
                  <a:pt x="592595" y="470598"/>
                </a:lnTo>
                <a:lnTo>
                  <a:pt x="526542" y="472439"/>
                </a:lnTo>
                <a:lnTo>
                  <a:pt x="460488" y="470598"/>
                </a:lnTo>
                <a:lnTo>
                  <a:pt x="396884" y="465223"/>
                </a:lnTo>
                <a:lnTo>
                  <a:pt x="336223" y="456535"/>
                </a:lnTo>
                <a:lnTo>
                  <a:pt x="278999" y="444756"/>
                </a:lnTo>
                <a:lnTo>
                  <a:pt x="225704" y="430108"/>
                </a:lnTo>
                <a:lnTo>
                  <a:pt x="176832" y="412812"/>
                </a:lnTo>
                <a:lnTo>
                  <a:pt x="132877" y="393090"/>
                </a:lnTo>
                <a:lnTo>
                  <a:pt x="94330" y="371163"/>
                </a:lnTo>
                <a:lnTo>
                  <a:pt x="61686" y="347254"/>
                </a:lnTo>
                <a:lnTo>
                  <a:pt x="16079" y="294373"/>
                </a:lnTo>
                <a:lnTo>
                  <a:pt x="0" y="236219"/>
                </a:lnTo>
                <a:close/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7912" y="1921001"/>
            <a:ext cx="78105" cy="1130935"/>
          </a:xfrm>
          <a:custGeom>
            <a:avLst/>
            <a:gdLst/>
            <a:ahLst/>
            <a:cxnLst/>
            <a:rect l="l" t="t" r="r" b="b"/>
            <a:pathLst>
              <a:path w="78105" h="1130935">
                <a:moveTo>
                  <a:pt x="0" y="1001268"/>
                </a:moveTo>
                <a:lnTo>
                  <a:pt x="38862" y="1130808"/>
                </a:lnTo>
                <a:lnTo>
                  <a:pt x="62179" y="1053084"/>
                </a:lnTo>
                <a:lnTo>
                  <a:pt x="25908" y="1053084"/>
                </a:lnTo>
                <a:lnTo>
                  <a:pt x="25908" y="1035812"/>
                </a:lnTo>
                <a:lnTo>
                  <a:pt x="0" y="1001268"/>
                </a:lnTo>
                <a:close/>
              </a:path>
              <a:path w="78105" h="1130935">
                <a:moveTo>
                  <a:pt x="25908" y="1035812"/>
                </a:moveTo>
                <a:lnTo>
                  <a:pt x="25908" y="1053084"/>
                </a:lnTo>
                <a:lnTo>
                  <a:pt x="38862" y="1053084"/>
                </a:lnTo>
                <a:lnTo>
                  <a:pt x="25908" y="1035812"/>
                </a:lnTo>
                <a:close/>
              </a:path>
              <a:path w="78105" h="1130935">
                <a:moveTo>
                  <a:pt x="51816" y="0"/>
                </a:moveTo>
                <a:lnTo>
                  <a:pt x="25908" y="0"/>
                </a:lnTo>
                <a:lnTo>
                  <a:pt x="25908" y="1035812"/>
                </a:lnTo>
                <a:lnTo>
                  <a:pt x="38862" y="1053084"/>
                </a:lnTo>
                <a:lnTo>
                  <a:pt x="51815" y="1035812"/>
                </a:lnTo>
                <a:lnTo>
                  <a:pt x="51816" y="0"/>
                </a:lnTo>
                <a:close/>
              </a:path>
              <a:path w="78105" h="1130935">
                <a:moveTo>
                  <a:pt x="51816" y="1035812"/>
                </a:moveTo>
                <a:lnTo>
                  <a:pt x="38862" y="1053084"/>
                </a:lnTo>
                <a:lnTo>
                  <a:pt x="51816" y="1053084"/>
                </a:lnTo>
                <a:lnTo>
                  <a:pt x="51816" y="1035812"/>
                </a:lnTo>
                <a:close/>
              </a:path>
              <a:path w="78105" h="1130935">
                <a:moveTo>
                  <a:pt x="77724" y="1001268"/>
                </a:moveTo>
                <a:lnTo>
                  <a:pt x="51816" y="1035812"/>
                </a:lnTo>
                <a:lnTo>
                  <a:pt x="51816" y="1053084"/>
                </a:lnTo>
                <a:lnTo>
                  <a:pt x="62179" y="1053084"/>
                </a:lnTo>
                <a:lnTo>
                  <a:pt x="77724" y="1001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80372" y="1921001"/>
            <a:ext cx="78105" cy="1036319"/>
          </a:xfrm>
          <a:custGeom>
            <a:avLst/>
            <a:gdLst/>
            <a:ahLst/>
            <a:cxnLst/>
            <a:rect l="l" t="t" r="r" b="b"/>
            <a:pathLst>
              <a:path w="78104" h="1036319">
                <a:moveTo>
                  <a:pt x="38862" y="77724"/>
                </a:moveTo>
                <a:lnTo>
                  <a:pt x="25908" y="94996"/>
                </a:lnTo>
                <a:lnTo>
                  <a:pt x="25908" y="1036320"/>
                </a:lnTo>
                <a:lnTo>
                  <a:pt x="51816" y="1036320"/>
                </a:lnTo>
                <a:lnTo>
                  <a:pt x="51816" y="94996"/>
                </a:lnTo>
                <a:lnTo>
                  <a:pt x="38862" y="77724"/>
                </a:lnTo>
                <a:close/>
              </a:path>
              <a:path w="78104" h="1036319">
                <a:moveTo>
                  <a:pt x="38862" y="0"/>
                </a:moveTo>
                <a:lnTo>
                  <a:pt x="0" y="129539"/>
                </a:lnTo>
                <a:lnTo>
                  <a:pt x="25907" y="94996"/>
                </a:lnTo>
                <a:lnTo>
                  <a:pt x="25908" y="77724"/>
                </a:lnTo>
                <a:lnTo>
                  <a:pt x="62179" y="77724"/>
                </a:lnTo>
                <a:lnTo>
                  <a:pt x="38862" y="0"/>
                </a:lnTo>
                <a:close/>
              </a:path>
              <a:path w="78104" h="1036319">
                <a:moveTo>
                  <a:pt x="62179" y="77724"/>
                </a:moveTo>
                <a:lnTo>
                  <a:pt x="51816" y="77724"/>
                </a:lnTo>
                <a:lnTo>
                  <a:pt x="51816" y="94996"/>
                </a:lnTo>
                <a:lnTo>
                  <a:pt x="77724" y="129539"/>
                </a:lnTo>
                <a:lnTo>
                  <a:pt x="62179" y="77724"/>
                </a:lnTo>
                <a:close/>
              </a:path>
              <a:path w="78104" h="1036319">
                <a:moveTo>
                  <a:pt x="38862" y="77724"/>
                </a:moveTo>
                <a:lnTo>
                  <a:pt x="25908" y="77724"/>
                </a:lnTo>
                <a:lnTo>
                  <a:pt x="25908" y="94996"/>
                </a:lnTo>
                <a:lnTo>
                  <a:pt x="38862" y="77724"/>
                </a:lnTo>
                <a:close/>
              </a:path>
              <a:path w="78104" h="1036319">
                <a:moveTo>
                  <a:pt x="51816" y="77724"/>
                </a:moveTo>
                <a:lnTo>
                  <a:pt x="38862" y="77724"/>
                </a:lnTo>
                <a:lnTo>
                  <a:pt x="51816" y="94996"/>
                </a:lnTo>
                <a:lnTo>
                  <a:pt x="51816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5095" y="2228469"/>
            <a:ext cx="64909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8/10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5350" y="2228469"/>
            <a:ext cx="52069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3/4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78398" y="1435912"/>
            <a:ext cx="1051560" cy="472440"/>
          </a:xfrm>
          <a:custGeom>
            <a:avLst/>
            <a:gdLst/>
            <a:ahLst/>
            <a:cxnLst/>
            <a:rect l="l" t="t" r="r" b="b"/>
            <a:pathLst>
              <a:path w="1051559" h="472439">
                <a:moveTo>
                  <a:pt x="0" y="236220"/>
                </a:moveTo>
                <a:lnTo>
                  <a:pt x="16061" y="178066"/>
                </a:lnTo>
                <a:lnTo>
                  <a:pt x="61614" y="125185"/>
                </a:lnTo>
                <a:lnTo>
                  <a:pt x="94218" y="101276"/>
                </a:lnTo>
                <a:lnTo>
                  <a:pt x="132714" y="79349"/>
                </a:lnTo>
                <a:lnTo>
                  <a:pt x="176611" y="59627"/>
                </a:lnTo>
                <a:lnTo>
                  <a:pt x="225416" y="42331"/>
                </a:lnTo>
                <a:lnTo>
                  <a:pt x="278633" y="27683"/>
                </a:lnTo>
                <a:lnTo>
                  <a:pt x="335772" y="15904"/>
                </a:lnTo>
                <a:lnTo>
                  <a:pt x="396338" y="7216"/>
                </a:lnTo>
                <a:lnTo>
                  <a:pt x="459838" y="1841"/>
                </a:lnTo>
                <a:lnTo>
                  <a:pt x="525780" y="0"/>
                </a:lnTo>
                <a:lnTo>
                  <a:pt x="591721" y="1841"/>
                </a:lnTo>
                <a:lnTo>
                  <a:pt x="655221" y="7216"/>
                </a:lnTo>
                <a:lnTo>
                  <a:pt x="715787" y="15904"/>
                </a:lnTo>
                <a:lnTo>
                  <a:pt x="772926" y="27683"/>
                </a:lnTo>
                <a:lnTo>
                  <a:pt x="826143" y="42331"/>
                </a:lnTo>
                <a:lnTo>
                  <a:pt x="874948" y="59627"/>
                </a:lnTo>
                <a:lnTo>
                  <a:pt x="918845" y="79349"/>
                </a:lnTo>
                <a:lnTo>
                  <a:pt x="957341" y="101276"/>
                </a:lnTo>
                <a:lnTo>
                  <a:pt x="989945" y="125185"/>
                </a:lnTo>
                <a:lnTo>
                  <a:pt x="1035498" y="178066"/>
                </a:lnTo>
                <a:lnTo>
                  <a:pt x="1051560" y="236220"/>
                </a:lnTo>
                <a:lnTo>
                  <a:pt x="1047462" y="265844"/>
                </a:lnTo>
                <a:lnTo>
                  <a:pt x="1016161" y="321583"/>
                </a:lnTo>
                <a:lnTo>
                  <a:pt x="957341" y="371163"/>
                </a:lnTo>
                <a:lnTo>
                  <a:pt x="918845" y="393090"/>
                </a:lnTo>
                <a:lnTo>
                  <a:pt x="874948" y="412812"/>
                </a:lnTo>
                <a:lnTo>
                  <a:pt x="826143" y="430108"/>
                </a:lnTo>
                <a:lnTo>
                  <a:pt x="772926" y="444756"/>
                </a:lnTo>
                <a:lnTo>
                  <a:pt x="715787" y="456535"/>
                </a:lnTo>
                <a:lnTo>
                  <a:pt x="655221" y="465223"/>
                </a:lnTo>
                <a:lnTo>
                  <a:pt x="591721" y="470598"/>
                </a:lnTo>
                <a:lnTo>
                  <a:pt x="525780" y="472439"/>
                </a:lnTo>
                <a:lnTo>
                  <a:pt x="459838" y="470598"/>
                </a:lnTo>
                <a:lnTo>
                  <a:pt x="396338" y="465223"/>
                </a:lnTo>
                <a:lnTo>
                  <a:pt x="335772" y="456535"/>
                </a:lnTo>
                <a:lnTo>
                  <a:pt x="278633" y="444756"/>
                </a:lnTo>
                <a:lnTo>
                  <a:pt x="225416" y="430108"/>
                </a:lnTo>
                <a:lnTo>
                  <a:pt x="176611" y="412812"/>
                </a:lnTo>
                <a:lnTo>
                  <a:pt x="132714" y="393090"/>
                </a:lnTo>
                <a:lnTo>
                  <a:pt x="94218" y="371163"/>
                </a:lnTo>
                <a:lnTo>
                  <a:pt x="61614" y="347254"/>
                </a:lnTo>
                <a:lnTo>
                  <a:pt x="16061" y="294373"/>
                </a:lnTo>
                <a:lnTo>
                  <a:pt x="0" y="236220"/>
                </a:lnTo>
                <a:close/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4261" y="1498651"/>
            <a:ext cx="180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u</a:t>
            </a:r>
            <a:endParaRPr sz="200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78398" y="2944673"/>
            <a:ext cx="1051560" cy="472440"/>
          </a:xfrm>
          <a:custGeom>
            <a:avLst/>
            <a:gdLst/>
            <a:ahLst/>
            <a:cxnLst/>
            <a:rect l="l" t="t" r="r" b="b"/>
            <a:pathLst>
              <a:path w="1051559" h="472439">
                <a:moveTo>
                  <a:pt x="0" y="236219"/>
                </a:moveTo>
                <a:lnTo>
                  <a:pt x="16061" y="178066"/>
                </a:lnTo>
                <a:lnTo>
                  <a:pt x="61614" y="125185"/>
                </a:lnTo>
                <a:lnTo>
                  <a:pt x="94218" y="101276"/>
                </a:lnTo>
                <a:lnTo>
                  <a:pt x="132714" y="79349"/>
                </a:lnTo>
                <a:lnTo>
                  <a:pt x="176611" y="59627"/>
                </a:lnTo>
                <a:lnTo>
                  <a:pt x="225416" y="42331"/>
                </a:lnTo>
                <a:lnTo>
                  <a:pt x="278633" y="27683"/>
                </a:lnTo>
                <a:lnTo>
                  <a:pt x="335772" y="15904"/>
                </a:lnTo>
                <a:lnTo>
                  <a:pt x="396338" y="7216"/>
                </a:lnTo>
                <a:lnTo>
                  <a:pt x="459838" y="1841"/>
                </a:lnTo>
                <a:lnTo>
                  <a:pt x="525780" y="0"/>
                </a:lnTo>
                <a:lnTo>
                  <a:pt x="591721" y="1841"/>
                </a:lnTo>
                <a:lnTo>
                  <a:pt x="655221" y="7216"/>
                </a:lnTo>
                <a:lnTo>
                  <a:pt x="715787" y="15904"/>
                </a:lnTo>
                <a:lnTo>
                  <a:pt x="772926" y="27683"/>
                </a:lnTo>
                <a:lnTo>
                  <a:pt x="826143" y="42331"/>
                </a:lnTo>
                <a:lnTo>
                  <a:pt x="874948" y="59627"/>
                </a:lnTo>
                <a:lnTo>
                  <a:pt x="918845" y="79349"/>
                </a:lnTo>
                <a:lnTo>
                  <a:pt x="957341" y="101276"/>
                </a:lnTo>
                <a:lnTo>
                  <a:pt x="989945" y="125185"/>
                </a:lnTo>
                <a:lnTo>
                  <a:pt x="1035498" y="178066"/>
                </a:lnTo>
                <a:lnTo>
                  <a:pt x="1051560" y="236219"/>
                </a:lnTo>
                <a:lnTo>
                  <a:pt x="1047462" y="265844"/>
                </a:lnTo>
                <a:lnTo>
                  <a:pt x="1016161" y="321583"/>
                </a:lnTo>
                <a:lnTo>
                  <a:pt x="957341" y="371163"/>
                </a:lnTo>
                <a:lnTo>
                  <a:pt x="918845" y="393090"/>
                </a:lnTo>
                <a:lnTo>
                  <a:pt x="874948" y="412812"/>
                </a:lnTo>
                <a:lnTo>
                  <a:pt x="826143" y="430108"/>
                </a:lnTo>
                <a:lnTo>
                  <a:pt x="772926" y="444756"/>
                </a:lnTo>
                <a:lnTo>
                  <a:pt x="715787" y="456535"/>
                </a:lnTo>
                <a:lnTo>
                  <a:pt x="655221" y="465223"/>
                </a:lnTo>
                <a:lnTo>
                  <a:pt x="591721" y="470598"/>
                </a:lnTo>
                <a:lnTo>
                  <a:pt x="525780" y="472439"/>
                </a:lnTo>
                <a:lnTo>
                  <a:pt x="459838" y="470598"/>
                </a:lnTo>
                <a:lnTo>
                  <a:pt x="396338" y="465223"/>
                </a:lnTo>
                <a:lnTo>
                  <a:pt x="335772" y="456535"/>
                </a:lnTo>
                <a:lnTo>
                  <a:pt x="278633" y="444756"/>
                </a:lnTo>
                <a:lnTo>
                  <a:pt x="225416" y="430108"/>
                </a:lnTo>
                <a:lnTo>
                  <a:pt x="176611" y="412812"/>
                </a:lnTo>
                <a:lnTo>
                  <a:pt x="132714" y="393090"/>
                </a:lnTo>
                <a:lnTo>
                  <a:pt x="94218" y="371163"/>
                </a:lnTo>
                <a:lnTo>
                  <a:pt x="61614" y="347254"/>
                </a:lnTo>
                <a:lnTo>
                  <a:pt x="16061" y="294373"/>
                </a:lnTo>
                <a:lnTo>
                  <a:pt x="0" y="236219"/>
                </a:lnTo>
                <a:close/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49847" y="1908352"/>
            <a:ext cx="78105" cy="1130935"/>
          </a:xfrm>
          <a:custGeom>
            <a:avLst/>
            <a:gdLst/>
            <a:ahLst/>
            <a:cxnLst/>
            <a:rect l="l" t="t" r="r" b="b"/>
            <a:pathLst>
              <a:path w="78104" h="1130935">
                <a:moveTo>
                  <a:pt x="0" y="1001268"/>
                </a:moveTo>
                <a:lnTo>
                  <a:pt x="38862" y="1130808"/>
                </a:lnTo>
                <a:lnTo>
                  <a:pt x="62179" y="1053084"/>
                </a:lnTo>
                <a:lnTo>
                  <a:pt x="25908" y="1053084"/>
                </a:lnTo>
                <a:lnTo>
                  <a:pt x="25908" y="1035812"/>
                </a:lnTo>
                <a:lnTo>
                  <a:pt x="0" y="1001268"/>
                </a:lnTo>
                <a:close/>
              </a:path>
              <a:path w="78104" h="1130935">
                <a:moveTo>
                  <a:pt x="25908" y="1035812"/>
                </a:moveTo>
                <a:lnTo>
                  <a:pt x="25908" y="1053084"/>
                </a:lnTo>
                <a:lnTo>
                  <a:pt x="38862" y="1053084"/>
                </a:lnTo>
                <a:lnTo>
                  <a:pt x="25908" y="1035812"/>
                </a:lnTo>
                <a:close/>
              </a:path>
              <a:path w="78104" h="1130935">
                <a:moveTo>
                  <a:pt x="51816" y="0"/>
                </a:moveTo>
                <a:lnTo>
                  <a:pt x="25908" y="0"/>
                </a:lnTo>
                <a:lnTo>
                  <a:pt x="25908" y="1035812"/>
                </a:lnTo>
                <a:lnTo>
                  <a:pt x="38862" y="1053084"/>
                </a:lnTo>
                <a:lnTo>
                  <a:pt x="51816" y="1035812"/>
                </a:lnTo>
                <a:lnTo>
                  <a:pt x="51816" y="0"/>
                </a:lnTo>
                <a:close/>
              </a:path>
              <a:path w="78104" h="1130935">
                <a:moveTo>
                  <a:pt x="51816" y="1035812"/>
                </a:moveTo>
                <a:lnTo>
                  <a:pt x="38862" y="1053084"/>
                </a:lnTo>
                <a:lnTo>
                  <a:pt x="51816" y="1053084"/>
                </a:lnTo>
                <a:lnTo>
                  <a:pt x="51816" y="1035812"/>
                </a:lnTo>
                <a:close/>
              </a:path>
              <a:path w="78104" h="1130935">
                <a:moveTo>
                  <a:pt x="77724" y="1001268"/>
                </a:moveTo>
                <a:lnTo>
                  <a:pt x="51816" y="1035812"/>
                </a:lnTo>
                <a:lnTo>
                  <a:pt x="51816" y="1053084"/>
                </a:lnTo>
                <a:lnTo>
                  <a:pt x="62179" y="1053084"/>
                </a:lnTo>
                <a:lnTo>
                  <a:pt x="77724" y="1001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56399" y="1893112"/>
            <a:ext cx="78105" cy="1038225"/>
          </a:xfrm>
          <a:custGeom>
            <a:avLst/>
            <a:gdLst/>
            <a:ahLst/>
            <a:cxnLst/>
            <a:rect l="l" t="t" r="r" b="b"/>
            <a:pathLst>
              <a:path w="78104" h="1038225">
                <a:moveTo>
                  <a:pt x="38862" y="77724"/>
                </a:moveTo>
                <a:lnTo>
                  <a:pt x="25908" y="94996"/>
                </a:lnTo>
                <a:lnTo>
                  <a:pt x="25908" y="1037843"/>
                </a:lnTo>
                <a:lnTo>
                  <a:pt x="51816" y="1037843"/>
                </a:lnTo>
                <a:lnTo>
                  <a:pt x="51816" y="94996"/>
                </a:lnTo>
                <a:lnTo>
                  <a:pt x="38862" y="77724"/>
                </a:lnTo>
                <a:close/>
              </a:path>
              <a:path w="78104" h="1038225">
                <a:moveTo>
                  <a:pt x="38862" y="0"/>
                </a:moveTo>
                <a:lnTo>
                  <a:pt x="0" y="129539"/>
                </a:lnTo>
                <a:lnTo>
                  <a:pt x="25908" y="94996"/>
                </a:lnTo>
                <a:lnTo>
                  <a:pt x="25908" y="77724"/>
                </a:lnTo>
                <a:lnTo>
                  <a:pt x="62179" y="77724"/>
                </a:lnTo>
                <a:lnTo>
                  <a:pt x="38862" y="0"/>
                </a:lnTo>
                <a:close/>
              </a:path>
              <a:path w="78104" h="1038225">
                <a:moveTo>
                  <a:pt x="62179" y="77724"/>
                </a:moveTo>
                <a:lnTo>
                  <a:pt x="51816" y="77724"/>
                </a:lnTo>
                <a:lnTo>
                  <a:pt x="51816" y="94996"/>
                </a:lnTo>
                <a:lnTo>
                  <a:pt x="77724" y="129539"/>
                </a:lnTo>
                <a:lnTo>
                  <a:pt x="62179" y="77724"/>
                </a:lnTo>
                <a:close/>
              </a:path>
              <a:path w="78104" h="1038225">
                <a:moveTo>
                  <a:pt x="38862" y="77724"/>
                </a:moveTo>
                <a:lnTo>
                  <a:pt x="25908" y="77724"/>
                </a:lnTo>
                <a:lnTo>
                  <a:pt x="25908" y="94996"/>
                </a:lnTo>
                <a:lnTo>
                  <a:pt x="38862" y="77724"/>
                </a:lnTo>
                <a:close/>
              </a:path>
              <a:path w="78104" h="1038225">
                <a:moveTo>
                  <a:pt x="51816" y="77724"/>
                </a:moveTo>
                <a:lnTo>
                  <a:pt x="38862" y="77724"/>
                </a:lnTo>
                <a:lnTo>
                  <a:pt x="51816" y="94996"/>
                </a:lnTo>
                <a:lnTo>
                  <a:pt x="51816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 Rounded MT Bold" panose="020F070403050403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02275" y="2215820"/>
            <a:ext cx="60756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5/10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4030" y="2223186"/>
            <a:ext cx="51892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0</a:t>
            </a:r>
            <a:r>
              <a:rPr sz="2000" b="1" spc="-10" dirty="0">
                <a:latin typeface="Arial Rounded MT Bold" panose="020F0704030504030204" pitchFamily="34" charset="0"/>
                <a:cs typeface="Arial"/>
              </a:rPr>
              <a:t>/</a:t>
            </a:r>
            <a:r>
              <a:rPr sz="2000" b="1" dirty="0">
                <a:latin typeface="Arial Rounded MT Bold" panose="020F0704030504030204" pitchFamily="34" charset="0"/>
                <a:cs typeface="Arial"/>
              </a:rPr>
              <a:t>4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5699" y="3020644"/>
            <a:ext cx="1588135" cy="842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v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2000" b="1" spc="-5" dirty="0">
                <a:latin typeface="Arial Rounded MT Bold" panose="020F0704030504030204" pitchFamily="34" charset="0"/>
                <a:cs typeface="Arial"/>
              </a:rPr>
              <a:t>f(u,v) </a:t>
            </a:r>
            <a:r>
              <a:rPr sz="2000" b="1" dirty="0">
                <a:latin typeface="Arial Rounded MT Bold" panose="020F0704030504030204" pitchFamily="34" charset="0"/>
                <a:cs typeface="Arial"/>
              </a:rPr>
              <a:t>=8-3=</a:t>
            </a:r>
            <a:r>
              <a:rPr sz="2000" b="1" spc="-12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b="1" dirty="0">
                <a:latin typeface="Arial Rounded MT Bold" panose="020F0704030504030204" pitchFamily="34" charset="0"/>
                <a:cs typeface="Arial"/>
              </a:rPr>
              <a:t>5</a:t>
            </a:r>
            <a:endParaRPr sz="2000" dirty="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5992" y="3007995"/>
            <a:ext cx="1654810" cy="842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07645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 Rounded MT Bold" panose="020F0704030504030204" pitchFamily="34" charset="0"/>
                <a:cs typeface="Arial"/>
              </a:rPr>
              <a:t>v</a:t>
            </a:r>
            <a:endParaRPr sz="2000">
              <a:latin typeface="Arial Rounded MT Bold" panose="020F070403050403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b="1" spc="-30" dirty="0">
                <a:latin typeface="Arial Rounded MT Bold" panose="020F0704030504030204" pitchFamily="34" charset="0"/>
                <a:cs typeface="Arial"/>
              </a:rPr>
              <a:t>f(v,u) </a:t>
            </a:r>
            <a:r>
              <a:rPr sz="2000" b="1" dirty="0">
                <a:latin typeface="Arial Rounded MT Bold" panose="020F0704030504030204" pitchFamily="34" charset="0"/>
                <a:cs typeface="Arial"/>
              </a:rPr>
              <a:t>=0-5=</a:t>
            </a:r>
            <a:r>
              <a:rPr sz="2000" b="1" spc="-90" dirty="0">
                <a:latin typeface="Arial Rounded MT Bold" panose="020F0704030504030204" pitchFamily="34" charset="0"/>
                <a:cs typeface="Arial"/>
              </a:rPr>
              <a:t> </a:t>
            </a:r>
            <a:r>
              <a:rPr sz="2000" b="1" dirty="0">
                <a:latin typeface="Arial Rounded MT Bold" panose="020F0704030504030204" pitchFamily="34" charset="0"/>
                <a:cs typeface="Arial"/>
              </a:rPr>
              <a:t>-5</a:t>
            </a:r>
            <a:endParaRPr sz="2000">
              <a:latin typeface="Arial Rounded MT Bold" panose="020F0704030504030204" pitchFamily="34" charset="0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350" y="4466083"/>
            <a:ext cx="7905750" cy="11496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5B9BD4"/>
              </a:buClr>
              <a:buSzPct val="79687"/>
              <a:buFont typeface="Wingdings"/>
              <a:buChar char=""/>
              <a:tabLst>
                <a:tab pos="355600" algn="l"/>
              </a:tabLst>
            </a:pPr>
            <a:r>
              <a:rPr sz="3200" spc="5" dirty="0">
                <a:latin typeface="Arial Rounded MT Bold" panose="020F0704030504030204" pitchFamily="34" charset="0"/>
                <a:cs typeface="Arial Unicode MS"/>
              </a:rPr>
              <a:t>顶</a:t>
            </a:r>
            <a:r>
              <a:rPr sz="3200" dirty="0">
                <a:latin typeface="Arial Rounded MT Bold" panose="020F0704030504030204" pitchFamily="34" charset="0"/>
                <a:cs typeface="Arial Unicode MS"/>
              </a:rPr>
              <a:t>点</a:t>
            </a:r>
            <a:r>
              <a:rPr sz="3200" spc="-20" dirty="0">
                <a:latin typeface="Arial Rounded MT Bold" panose="020F0704030504030204" pitchFamily="34" charset="0"/>
                <a:cs typeface="Arial Unicode MS"/>
              </a:rPr>
              <a:t>u</a:t>
            </a:r>
            <a:r>
              <a:rPr sz="3200" dirty="0">
                <a:latin typeface="Arial Rounded MT Bold" panose="020F0704030504030204" pitchFamily="34" charset="0"/>
                <a:cs typeface="Arial Unicode MS"/>
              </a:rPr>
              <a:t>处的总净流量(total</a:t>
            </a:r>
            <a:r>
              <a:rPr sz="3200" spc="-6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3200" spc="-10" dirty="0">
                <a:latin typeface="Arial Rounded MT Bold" panose="020F0704030504030204" pitchFamily="34" charset="0"/>
                <a:cs typeface="Arial Unicode MS"/>
              </a:rPr>
              <a:t>net</a:t>
            </a:r>
            <a:r>
              <a:rPr sz="3200" spc="-20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3200" spc="-25" dirty="0">
                <a:latin typeface="Arial Rounded MT Bold" panose="020F0704030504030204" pitchFamily="34" charset="0"/>
                <a:cs typeface="Arial Unicode MS"/>
              </a:rPr>
              <a:t>flow)</a:t>
            </a:r>
            <a:endParaRPr sz="3200" dirty="0">
              <a:latin typeface="Arial Rounded MT Bold" panose="020F0704030504030204" pitchFamily="34" charset="0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600" spc="-30" dirty="0">
                <a:latin typeface="Arial Rounded MT Bold" panose="020F0704030504030204" pitchFamily="34" charset="0"/>
                <a:cs typeface="Arial Unicode MS"/>
              </a:rPr>
              <a:t>f(u,v)=</a:t>
            </a:r>
            <a:r>
              <a:rPr sz="2600" dirty="0">
                <a:latin typeface="Arial Rounded MT Bold" panose="020F0704030504030204" pitchFamily="34" charset="0"/>
                <a:cs typeface="Arial Unicode MS"/>
              </a:rPr>
              <a:t>离开顶点</a:t>
            </a:r>
            <a:r>
              <a:rPr sz="2600" spc="-10" dirty="0">
                <a:latin typeface="Arial Rounded MT Bold" panose="020F0704030504030204" pitchFamily="34" charset="0"/>
                <a:cs typeface="Arial Unicode MS"/>
              </a:rPr>
              <a:t>u</a:t>
            </a:r>
            <a:r>
              <a:rPr sz="2600" dirty="0">
                <a:latin typeface="Arial Rounded MT Bold" panose="020F0704030504030204" pitchFamily="34" charset="0"/>
                <a:cs typeface="Arial Unicode MS"/>
              </a:rPr>
              <a:t>的总正流量</a:t>
            </a:r>
            <a:r>
              <a:rPr sz="2600" spc="-5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600" spc="434" dirty="0">
                <a:latin typeface="Arial Rounded MT Bold" panose="020F0704030504030204" pitchFamily="34" charset="0"/>
                <a:cs typeface="Arial Unicode MS"/>
              </a:rPr>
              <a:t>-</a:t>
            </a:r>
            <a:r>
              <a:rPr sz="2600" spc="-1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600" dirty="0">
                <a:latin typeface="Arial Rounded MT Bold" panose="020F0704030504030204" pitchFamily="34" charset="0"/>
                <a:cs typeface="Arial Unicode MS"/>
              </a:rPr>
              <a:t>进入顶点</a:t>
            </a:r>
            <a:r>
              <a:rPr sz="2600" spc="-10" dirty="0">
                <a:latin typeface="Arial Rounded MT Bold" panose="020F0704030504030204" pitchFamily="34" charset="0"/>
                <a:cs typeface="Arial Unicode MS"/>
              </a:rPr>
              <a:t>u</a:t>
            </a:r>
            <a:r>
              <a:rPr sz="2600" dirty="0">
                <a:latin typeface="Arial Rounded MT Bold" panose="020F0704030504030204" pitchFamily="34" charset="0"/>
                <a:cs typeface="Arial Unicode MS"/>
              </a:rPr>
              <a:t>的总</a:t>
            </a:r>
            <a:r>
              <a:rPr sz="2600" spc="-5" dirty="0">
                <a:latin typeface="Arial Rounded MT Bold" panose="020F0704030504030204" pitchFamily="34" charset="0"/>
                <a:cs typeface="Arial Unicode MS"/>
              </a:rPr>
              <a:t>正</a:t>
            </a:r>
            <a:r>
              <a:rPr sz="2600" dirty="0">
                <a:latin typeface="Arial Rounded MT Bold" panose="020F0704030504030204" pitchFamily="34" charset="0"/>
                <a:cs typeface="Arial Unicode MS"/>
              </a:rPr>
              <a:t>流量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4A555F-DA93-5C4A-9EF8-0F38DF715B23}"/>
              </a:ext>
            </a:extLst>
          </p:cNvPr>
          <p:cNvSpPr txBox="1"/>
          <p:nvPr/>
        </p:nvSpPr>
        <p:spPr>
          <a:xfrm>
            <a:off x="2188526" y="595388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lang="zh-CN" altLang="en-US"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例如 </a:t>
            </a:r>
            <a:r>
              <a:rPr lang="en-US" altLang="zh-CN"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f(</a:t>
            </a:r>
            <a:r>
              <a:rPr lang="en-US" altLang="zh-CN" sz="2800" spc="-5" dirty="0" err="1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u,v</a:t>
            </a:r>
            <a:r>
              <a:rPr lang="en-US" altLang="zh-CN"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) 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=8-3=</a:t>
            </a:r>
            <a:r>
              <a:rPr lang="en-US" altLang="zh-CN" sz="2800" spc="-120" dirty="0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  <a:cs typeface="Arial"/>
              </a:rPr>
              <a:t>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4762" y="461899"/>
            <a:ext cx="1654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0" dirty="0">
                <a:solidFill>
                  <a:schemeClr val="accent2"/>
                </a:solidFill>
                <a:latin typeface="Arial Unicode MS"/>
                <a:cs typeface="Arial Unicode MS"/>
              </a:rPr>
              <a:t>流的相消</a:t>
            </a:r>
            <a:endParaRPr sz="3200" dirty="0">
              <a:solidFill>
                <a:schemeClr val="accent2"/>
              </a:solidFill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8383" y="1583726"/>
            <a:ext cx="5687568" cy="3322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82253" y="6543243"/>
            <a:ext cx="147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888888"/>
                </a:solidFill>
                <a:latin typeface="Arial Unicode MS"/>
                <a:cs typeface="Arial Unicode MS"/>
              </a:rPr>
              <a:t>13</a:t>
            </a:r>
            <a:endParaRPr sz="9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C4B97CD6-2B71-4100-8FB4-20791586C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8861" y="230632"/>
            <a:ext cx="7772400" cy="1052068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单一流向假设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989187" name="Rectangle 3">
            <a:extLst>
              <a:ext uri="{FF2B5EF4-FFF2-40B4-BE49-F238E27FC236}">
                <a16:creationId xmlns:a16="http://schemas.microsoft.com/office/drawing/2014/main" id="{28D004DA-1EA5-4E3E-BEB1-66F37E51DA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861" y="1282700"/>
            <a:ext cx="7772400" cy="4114800"/>
          </a:xfrm>
          <a:noFill/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我们假设任意确定时间下，两个节点之间只有一个方向有流量</a:t>
            </a:r>
            <a:endParaRPr lang="en-US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Arial Rounded MT Bold" panose="020F070403050403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从</a:t>
            </a:r>
            <a:r>
              <a:rPr lang="en-US" altLang="zh-CN" sz="2800" dirty="0">
                <a:latin typeface="Arial Rounded MT Bold" panose="020F0704030504030204" pitchFamily="34" charset="0"/>
              </a:rPr>
              <a:t>Edmonton</a:t>
            </a:r>
            <a:r>
              <a:rPr lang="zh-CN" altLang="en-US" sz="2800" dirty="0"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latin typeface="Arial Rounded MT Bold" panose="020F0704030504030204" pitchFamily="34" charset="0"/>
              </a:rPr>
              <a:t>Calgary</a:t>
            </a:r>
            <a:r>
              <a:rPr lang="zh-CN" altLang="en-US" sz="2800" dirty="0">
                <a:latin typeface="Arial Rounded MT Bold" panose="020F0704030504030204" pitchFamily="34" charset="0"/>
              </a:rPr>
              <a:t>送</a:t>
            </a:r>
            <a:r>
              <a:rPr lang="en-US" altLang="zh-CN" sz="2800" dirty="0">
                <a:latin typeface="Arial Rounded MT Bold" panose="020F0704030504030204" pitchFamily="34" charset="0"/>
              </a:rPr>
              <a:t>7</a:t>
            </a:r>
            <a:r>
              <a:rPr lang="zh-CN" altLang="en-US" sz="2800" dirty="0">
                <a:latin typeface="Arial Rounded MT Bold" panose="020F0704030504030204" pitchFamily="34" charset="0"/>
              </a:rPr>
              <a:t>个流量并且从</a:t>
            </a:r>
            <a:r>
              <a:rPr lang="en-US" altLang="zh-CN" sz="2800" dirty="0">
                <a:latin typeface="Arial Rounded MT Bold" panose="020F0704030504030204" pitchFamily="34" charset="0"/>
              </a:rPr>
              <a:t>Calgary</a:t>
            </a:r>
            <a:r>
              <a:rPr lang="zh-CN" altLang="en-US" sz="2800" dirty="0"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latin typeface="Arial Rounded MT Bold" panose="020F0704030504030204" pitchFamily="34" charset="0"/>
              </a:rPr>
              <a:t>Edmonton</a:t>
            </a:r>
            <a:r>
              <a:rPr lang="zh-CN" altLang="en-US" sz="2800" dirty="0">
                <a:latin typeface="Arial Rounded MT Bold" panose="020F0704030504030204" pitchFamily="34" charset="0"/>
              </a:rPr>
              <a:t>送</a:t>
            </a:r>
            <a:r>
              <a:rPr lang="en-US" altLang="zh-CN" sz="2800" dirty="0">
                <a:latin typeface="Arial Rounded MT Bold" panose="020F0704030504030204" pitchFamily="34" charset="0"/>
              </a:rPr>
              <a:t>3</a:t>
            </a:r>
            <a:r>
              <a:rPr lang="zh-CN" altLang="en-US" sz="2800" dirty="0">
                <a:latin typeface="Arial Rounded MT Bold" panose="020F0704030504030204" pitchFamily="34" charset="0"/>
              </a:rPr>
              <a:t>个流量，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相当于从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Edmonton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Calgary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送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4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个流量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. </a:t>
            </a:r>
          </a:p>
        </p:txBody>
      </p:sp>
      <p:graphicFrame>
        <p:nvGraphicFramePr>
          <p:cNvPr id="14341" name="Object 2">
            <a:extLst>
              <a:ext uri="{FF2B5EF4-FFF2-40B4-BE49-F238E27FC236}">
                <a16:creationId xmlns:a16="http://schemas.microsoft.com/office/drawing/2014/main" id="{3EB5800F-3DF9-4D86-AA44-E7CCBA176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22750"/>
              </p:ext>
            </p:extLst>
          </p:nvPr>
        </p:nvGraphicFramePr>
        <p:xfrm>
          <a:off x="1416956" y="2530125"/>
          <a:ext cx="558398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Picture Publisher Image" r:id="rId4" imgW="4438650" imgH="1876425" progId="PictPub.Image.8">
                  <p:embed/>
                </p:oleObj>
              </mc:Choice>
              <mc:Fallback>
                <p:oleObj name="Picture Publisher Image" r:id="rId4" imgW="4438650" imgH="1876425" progId="PictPub.Image.8">
                  <p:embed/>
                  <p:pic>
                    <p:nvPicPr>
                      <p:cNvPr id="14341" name="Object 2">
                        <a:extLst>
                          <a:ext uri="{FF2B5EF4-FFF2-40B4-BE49-F238E27FC236}">
                            <a16:creationId xmlns:a16="http://schemas.microsoft.com/office/drawing/2014/main" id="{3EB5800F-3DF9-4D86-AA44-E7CCBA1764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956" y="2530125"/>
                        <a:ext cx="558398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8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9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9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18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48409DEE-22D4-4475-B8D4-815F5B163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54062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单一源点、汇点假设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990211" name="Rectangle 3">
            <a:extLst>
              <a:ext uri="{FF2B5EF4-FFF2-40B4-BE49-F238E27FC236}">
                <a16:creationId xmlns:a16="http://schemas.microsoft.com/office/drawing/2014/main" id="{18E66FA2-A276-4E4F-BE7D-7E745900E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2263" y="1139825"/>
            <a:ext cx="8594725" cy="4114800"/>
          </a:xfrm>
          <a:noFill/>
        </p:spPr>
        <p:txBody>
          <a:bodyPr>
            <a:normAutofit/>
          </a:bodyPr>
          <a:lstStyle/>
          <a:p>
            <a:r>
              <a:rPr lang="zh-CN" altLang="en-US" sz="2400" dirty="0">
                <a:latin typeface="Arial Rounded MT Bold" panose="020F0704030504030204" pitchFamily="34" charset="0"/>
              </a:rPr>
              <a:t>假设有多个源点和多个汇点，希望最大化从所有源点到所有汇点的流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r>
              <a:rPr lang="zh-CN" altLang="en-US" sz="2400" dirty="0">
                <a:latin typeface="Arial Rounded MT Bold" panose="020F0704030504030204" pitchFamily="34" charset="0"/>
              </a:rPr>
              <a:t> 建立一个超源点</a:t>
            </a:r>
            <a:r>
              <a:rPr lang="en-US" altLang="zh-CN" sz="2400" dirty="0">
                <a:latin typeface="Arial Rounded MT Bold" panose="020F0704030504030204" pitchFamily="34" charset="0"/>
              </a:rPr>
              <a:t>s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0</a:t>
            </a:r>
            <a:r>
              <a:rPr lang="en-US" altLang="zh-CN" sz="2400" dirty="0">
                <a:latin typeface="Arial Rounded MT Bold" panose="020F0704030504030204" pitchFamily="34" charset="0"/>
              </a:rPr>
              <a:t>, </a:t>
            </a:r>
            <a:r>
              <a:rPr lang="zh-CN" altLang="en-US" sz="2400" dirty="0">
                <a:latin typeface="Arial Rounded MT Bold" panose="020F0704030504030204" pitchFamily="34" charset="0"/>
              </a:rPr>
              <a:t>从</a:t>
            </a:r>
            <a:r>
              <a:rPr lang="en-US" altLang="zh-CN" sz="2400" dirty="0">
                <a:latin typeface="Arial Rounded MT Bold" panose="020F0704030504030204" pitchFamily="34" charset="0"/>
              </a:rPr>
              <a:t>s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0</a:t>
            </a:r>
            <a:r>
              <a:rPr lang="zh-CN" altLang="en-US" sz="2400" dirty="0">
                <a:latin typeface="Arial Rounded MT Bold" panose="020F0704030504030204" pitchFamily="34" charset="0"/>
              </a:rPr>
              <a:t>各引容量为∞的边与原来各源点相连。</a:t>
            </a:r>
          </a:p>
          <a:p>
            <a:r>
              <a:rPr lang="zh-CN" altLang="en-US" sz="2400" dirty="0">
                <a:latin typeface="Arial Rounded MT Bold" panose="020F0704030504030204" pitchFamily="34" charset="0"/>
              </a:rPr>
              <a:t> 建立一个超汇点</a:t>
            </a:r>
            <a:r>
              <a:rPr lang="en-US" altLang="zh-CN" sz="2400" dirty="0">
                <a:latin typeface="Arial Rounded MT Bold" panose="020F0704030504030204" pitchFamily="34" charset="0"/>
              </a:rPr>
              <a:t>t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0</a:t>
            </a:r>
            <a:r>
              <a:rPr lang="en-US" altLang="zh-CN" sz="2400" dirty="0">
                <a:latin typeface="Arial Rounded MT Bold" panose="020F0704030504030204" pitchFamily="34" charset="0"/>
              </a:rPr>
              <a:t>, </a:t>
            </a:r>
            <a:r>
              <a:rPr lang="zh-CN" altLang="en-US" sz="2400" dirty="0">
                <a:latin typeface="Arial Rounded MT Bold" panose="020F0704030504030204" pitchFamily="34" charset="0"/>
              </a:rPr>
              <a:t>从原来各汇点各引容量为∞的边与</a:t>
            </a:r>
            <a:r>
              <a:rPr lang="en-US" altLang="zh-CN" sz="2400" dirty="0">
                <a:latin typeface="Arial Rounded MT Bold" panose="020F0704030504030204" pitchFamily="34" charset="0"/>
              </a:rPr>
              <a:t>t</a:t>
            </a:r>
            <a:r>
              <a:rPr lang="en-US" altLang="zh-CN" sz="2400" baseline="-25000" dirty="0">
                <a:latin typeface="Arial Rounded MT Bold" panose="020F0704030504030204" pitchFamily="34" charset="0"/>
              </a:rPr>
              <a:t>0</a:t>
            </a:r>
            <a:r>
              <a:rPr lang="zh-CN" altLang="en-US" sz="2400" dirty="0">
                <a:latin typeface="Arial Rounded MT Bold" panose="020F0704030504030204" pitchFamily="34" charset="0"/>
              </a:rPr>
              <a:t>相连。</a:t>
            </a:r>
          </a:p>
        </p:txBody>
      </p:sp>
      <p:graphicFrame>
        <p:nvGraphicFramePr>
          <p:cNvPr id="990212" name="Object 2">
            <a:extLst>
              <a:ext uri="{FF2B5EF4-FFF2-40B4-BE49-F238E27FC236}">
                <a16:creationId xmlns:a16="http://schemas.microsoft.com/office/drawing/2014/main" id="{4EEA01B8-CA24-4DCD-9735-DF5381216A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238" y="2924944"/>
          <a:ext cx="2444750" cy="374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Picture Publisher Image" r:id="rId4" imgW="2962275" imgH="4533900" progId="PictPub.Image.8">
                  <p:embed/>
                </p:oleObj>
              </mc:Choice>
              <mc:Fallback>
                <p:oleObj name="Picture Publisher Image" r:id="rId4" imgW="2962275" imgH="4533900" progId="PictPub.Image.8">
                  <p:embed/>
                  <p:pic>
                    <p:nvPicPr>
                      <p:cNvPr id="990212" name="Object 2">
                        <a:extLst>
                          <a:ext uri="{FF2B5EF4-FFF2-40B4-BE49-F238E27FC236}">
                            <a16:creationId xmlns:a16="http://schemas.microsoft.com/office/drawing/2014/main" id="{4EEA01B8-CA24-4DCD-9735-DF5381216A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38" y="2924944"/>
                        <a:ext cx="2444750" cy="374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0213" name="Object 3">
            <a:extLst>
              <a:ext uri="{FF2B5EF4-FFF2-40B4-BE49-F238E27FC236}">
                <a16:creationId xmlns:a16="http://schemas.microsoft.com/office/drawing/2014/main" id="{DCBE621E-4F89-4A62-B5F2-16CE367AFB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4949" y="2906688"/>
          <a:ext cx="3514725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Picture Publisher Image" r:id="rId6" imgW="4762500" imgH="4524375" progId="PictPub.Image.8">
                  <p:embed/>
                </p:oleObj>
              </mc:Choice>
              <mc:Fallback>
                <p:oleObj name="Picture Publisher Image" r:id="rId6" imgW="4762500" imgH="4524375" progId="PictPub.Image.8">
                  <p:embed/>
                  <p:pic>
                    <p:nvPicPr>
                      <p:cNvPr id="990213" name="Object 3">
                        <a:extLst>
                          <a:ext uri="{FF2B5EF4-FFF2-40B4-BE49-F238E27FC236}">
                            <a16:creationId xmlns:a16="http://schemas.microsoft.com/office/drawing/2014/main" id="{DCBE621E-4F89-4A62-B5F2-16CE367AFB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949" y="2906688"/>
                        <a:ext cx="3514725" cy="377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0214" name="Line 6">
            <a:extLst>
              <a:ext uri="{FF2B5EF4-FFF2-40B4-BE49-F238E27FC236}">
                <a16:creationId xmlns:a16="http://schemas.microsoft.com/office/drawing/2014/main" id="{8A788EF3-D55C-4906-885D-9BD7FB86E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7" y="4725144"/>
            <a:ext cx="1744663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5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281208"/>
            <a:ext cx="8300720" cy="273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12065" indent="-17272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solidFill>
                  <a:srgbClr val="FF0000"/>
                </a:solidFill>
                <a:latin typeface="Arial Rounded MT Bold" panose="020F0704030504030204" pitchFamily="34" charset="0"/>
                <a:cs typeface="Arial Unicode MS"/>
              </a:rPr>
              <a:t>最大</a:t>
            </a:r>
            <a:r>
              <a:rPr sz="2800" spc="-10" dirty="0">
                <a:solidFill>
                  <a:srgbClr val="FF0000"/>
                </a:solidFill>
                <a:latin typeface="Arial Rounded MT Bold" panose="020F0704030504030204" pitchFamily="34" charset="0"/>
                <a:cs typeface="Arial Unicode MS"/>
              </a:rPr>
              <a:t>流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：给定一个</a:t>
            </a:r>
            <a:r>
              <a:rPr sz="2800" spc="100" dirty="0">
                <a:latin typeface="Arial Rounded MT Bold" panose="020F0704030504030204" pitchFamily="34" charset="0"/>
                <a:cs typeface="Arial Unicode MS"/>
              </a:rPr>
              <a:t>s-t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网，找出一个流，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使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从</a:t>
            </a:r>
            <a:r>
              <a:rPr sz="2800" spc="2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265" dirty="0">
                <a:latin typeface="Arial Rounded MT Bold" panose="020F0704030504030204" pitchFamily="34" charset="0"/>
                <a:cs typeface="Arial Unicode MS"/>
              </a:rPr>
              <a:t>s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到</a:t>
            </a:r>
            <a:r>
              <a:rPr sz="2800" spc="-30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110" dirty="0">
                <a:latin typeface="Arial Rounded MT Bold" panose="020F0704030504030204" pitchFamily="34" charset="0"/>
                <a:cs typeface="Arial Unicode MS"/>
              </a:rPr>
              <a:t>t</a:t>
            </a:r>
            <a:r>
              <a:rPr sz="2800" spc="-4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的 任何其他流不会比此流值大。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  <a:p>
            <a:pPr marL="184785" marR="5080" indent="-172720">
              <a:lnSpc>
                <a:spcPct val="120000"/>
              </a:lnSpc>
              <a:spcBef>
                <a:spcPts val="1200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最大流问题可以看成交通运输问题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：</a:t>
            </a:r>
            <a:r>
              <a:rPr sz="2800" spc="-35" dirty="0">
                <a:latin typeface="Arial Rounded MT Bold" panose="020F0704030504030204" pitchFamily="34" charset="0"/>
                <a:cs typeface="Arial Unicode MS"/>
              </a:rPr>
              <a:t>从</a:t>
            </a:r>
            <a:r>
              <a:rPr sz="2800" spc="-10" dirty="0">
                <a:latin typeface="Arial Rounded MT Bold" panose="020F0704030504030204" pitchFamily="34" charset="0"/>
                <a:cs typeface="Arial Unicode MS"/>
              </a:rPr>
              <a:t>源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点</a:t>
            </a:r>
            <a:r>
              <a:rPr sz="2800" spc="20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430" dirty="0">
                <a:latin typeface="Arial Rounded MT Bold" panose="020F0704030504030204" pitchFamily="34" charset="0"/>
                <a:cs typeface="Arial Unicode MS"/>
              </a:rPr>
              <a:t>S</a:t>
            </a:r>
            <a:r>
              <a:rPr sz="2800" spc="-10" dirty="0">
                <a:latin typeface="Arial Rounded MT Bold" panose="020F0704030504030204" pitchFamily="34" charset="0"/>
                <a:cs typeface="Arial Unicode MS"/>
              </a:rPr>
              <a:t>向汇点 </a:t>
            </a:r>
            <a:r>
              <a:rPr sz="2800" spc="-265" dirty="0">
                <a:latin typeface="Arial Rounded MT Bold" panose="020F0704030504030204" pitchFamily="34" charset="0"/>
                <a:cs typeface="Arial Unicode MS"/>
              </a:rPr>
              <a:t>T</a:t>
            </a:r>
            <a:r>
              <a:rPr sz="2800" spc="5" dirty="0">
                <a:latin typeface="Arial Rounded MT Bold" panose="020F0704030504030204" pitchFamily="34" charset="0"/>
                <a:cs typeface="Arial Unicode MS"/>
              </a:rPr>
              <a:t>运送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“</a:t>
            </a:r>
            <a:r>
              <a:rPr sz="2800" spc="5" dirty="0">
                <a:latin typeface="Arial Rounded MT Bold" panose="020F0704030504030204" pitchFamily="34" charset="0"/>
                <a:cs typeface="Arial Unicode MS"/>
              </a:rPr>
              <a:t>物品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”</a:t>
            </a:r>
            <a:r>
              <a:rPr sz="2800" spc="5" dirty="0">
                <a:latin typeface="Arial Rounded MT Bold" panose="020F0704030504030204" pitchFamily="34" charset="0"/>
                <a:cs typeface="Arial Unicode MS"/>
              </a:rPr>
              <a:t>。其中每</a:t>
            </a:r>
            <a:r>
              <a:rPr sz="2800" spc="-15" dirty="0">
                <a:latin typeface="Arial Rounded MT Bold" panose="020F0704030504030204" pitchFamily="34" charset="0"/>
                <a:cs typeface="Arial Unicode MS"/>
              </a:rPr>
              <a:t>条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路</a:t>
            </a:r>
            <a:r>
              <a:rPr sz="2800" spc="1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110" dirty="0">
                <a:latin typeface="Arial Rounded MT Bold" panose="020F0704030504030204" pitchFamily="34" charset="0"/>
                <a:cs typeface="Arial Unicode MS"/>
              </a:rPr>
              <a:t>(u,v)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上都有一个流量的上 限</a:t>
            </a:r>
            <a:r>
              <a:rPr sz="2800" spc="-1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114" dirty="0">
                <a:latin typeface="Arial Rounded MT Bold" panose="020F0704030504030204" pitchFamily="34" charset="0"/>
                <a:cs typeface="Arial Unicode MS"/>
              </a:rPr>
              <a:t>c(u,v)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。求最多能将多少物品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从</a:t>
            </a:r>
            <a:r>
              <a:rPr sz="2800" spc="-430" dirty="0">
                <a:latin typeface="Arial Rounded MT Bold" panose="020F0704030504030204" pitchFamily="34" charset="0"/>
                <a:cs typeface="Arial Unicode MS"/>
              </a:rPr>
              <a:t>S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运送到</a:t>
            </a:r>
            <a:r>
              <a:rPr sz="2800" spc="-265" dirty="0">
                <a:latin typeface="Arial Rounded MT Bold" panose="020F0704030504030204" pitchFamily="34" charset="0"/>
                <a:cs typeface="Arial Unicode MS"/>
              </a:rPr>
              <a:t>T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。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1218" y="4647141"/>
            <a:ext cx="5202475" cy="2056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4AF68D-5D4B-4545-BDB6-E6086FBC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US" sz="420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F1546-D481-3A45-8F40-10192303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0DAF5-3A16-6841-8F33-09E1F31F5CAB}" type="slidenum">
              <a:rPr kumimoji="1" lang="zh-CN" altLang="en-US" smtClean="0"/>
              <a:pPr>
                <a:spcAft>
                  <a:spcPts val="600"/>
                </a:spcAft>
              </a:pPr>
              <a:t>19</a:t>
            </a:fld>
            <a:endParaRPr kumimoji="1" lang="zh-CN" altLang="en-US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8063421A-E925-776F-8DF2-F97C947B51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31028" y="480752"/>
          <a:ext cx="5184322" cy="5869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335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4AF68D-5D4B-4545-BDB6-E6086FBC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US" sz="420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F1546-D481-3A45-8F40-10192303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0DAF5-3A16-6841-8F33-09E1F31F5CAB}" type="slidenum">
              <a:rPr kumimoji="1" lang="zh-CN" altLang="en-US" smtClean="0"/>
              <a:pPr>
                <a:spcAft>
                  <a:spcPts val="600"/>
                </a:spcAft>
              </a:pPr>
              <a:t>2</a:t>
            </a:fld>
            <a:endParaRPr kumimoji="1" lang="zh-CN" altLang="en-US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8063421A-E925-776F-8DF2-F97C947B5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53240"/>
              </p:ext>
            </p:extLst>
          </p:nvPr>
        </p:nvGraphicFramePr>
        <p:xfrm>
          <a:off x="3331028" y="480752"/>
          <a:ext cx="5184322" cy="5869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937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524000"/>
            <a:ext cx="7848600" cy="38100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最大网络流的经典算法，</a:t>
            </a:r>
            <a:r>
              <a:rPr lang="zh-CN" altLang="en-US" sz="3600" u="sng" dirty="0">
                <a:cs typeface="Times New Roman" panose="02020603050405020304" pitchFamily="18" charset="0"/>
              </a:rPr>
              <a:t>三个重要概念</a:t>
            </a:r>
            <a:r>
              <a:rPr lang="en-GB" altLang="zh-CN" sz="3600" u="sng" dirty="0">
                <a:cs typeface="Times New Roman" panose="02020603050405020304" pitchFamily="18" charset="0"/>
              </a:rPr>
              <a:t>:</a:t>
            </a:r>
            <a:r>
              <a:rPr lang="en-GB" altLang="zh-CN" sz="3600" dirty="0">
                <a:cs typeface="Times New Roman" panose="02020603050405020304" pitchFamily="18" charset="0"/>
              </a:rPr>
              <a:t> </a:t>
            </a:r>
            <a:endParaRPr lang="de-DE" altLang="zh-CN" sz="3600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剩余网络（</a:t>
            </a:r>
            <a:r>
              <a:rPr lang="en-GB" altLang="zh-CN" sz="3200" dirty="0">
                <a:cs typeface="Times New Roman" panose="02020603050405020304" pitchFamily="18" charset="0"/>
              </a:rPr>
              <a:t>residual networks</a:t>
            </a:r>
            <a:r>
              <a:rPr lang="zh-CN" altLang="en-US" sz="3200" dirty="0">
                <a:cs typeface="Times New Roman" panose="02020603050405020304" pitchFamily="18" charset="0"/>
              </a:rPr>
              <a:t>）</a:t>
            </a:r>
            <a:endParaRPr lang="de-DE" altLang="zh-CN" sz="3200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增广路径（</a:t>
            </a:r>
            <a:r>
              <a:rPr lang="en-GB" altLang="zh-CN" sz="3200" dirty="0">
                <a:cs typeface="Times New Roman" panose="02020603050405020304" pitchFamily="18" charset="0"/>
              </a:rPr>
              <a:t>augmenting paths</a:t>
            </a:r>
            <a:r>
              <a:rPr lang="zh-CN" altLang="en-US" sz="3200" dirty="0">
                <a:cs typeface="Times New Roman" panose="02020603050405020304" pitchFamily="18" charset="0"/>
              </a:rPr>
              <a:t>）</a:t>
            </a:r>
            <a:endParaRPr lang="en-GB" altLang="zh-CN" sz="3200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Times New Roman" panose="02020603050405020304" pitchFamily="18" charset="0"/>
              </a:rPr>
              <a:t>流网络的割（</a:t>
            </a:r>
            <a:r>
              <a:rPr lang="en-GB" altLang="zh-CN" sz="3200" dirty="0">
                <a:cs typeface="Times New Roman" panose="02020603050405020304" pitchFamily="18" charset="0"/>
              </a:rPr>
              <a:t>cuts of flow networks</a:t>
            </a:r>
            <a:r>
              <a:rPr lang="zh-CN" altLang="en-US" sz="3200" dirty="0">
                <a:cs typeface="Times New Roman" panose="02020603050405020304" pitchFamily="18" charset="0"/>
              </a:rPr>
              <a:t>）</a:t>
            </a:r>
            <a:endParaRPr lang="de-DE" altLang="zh-CN" sz="32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Blip>
                <a:blip r:embed="rId3"/>
              </a:buBlip>
            </a:pPr>
            <a:endParaRPr lang="en-US" altLang="zh-CN" sz="3200" dirty="0">
              <a:solidFill>
                <a:schemeClr val="tx2"/>
              </a:solidFill>
            </a:endParaRP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Blip>
                <a:blip r:embed="rId3"/>
              </a:buBlip>
            </a:pPr>
            <a:endParaRPr lang="en-US" altLang="zh-CN" sz="3200" dirty="0">
              <a:solidFill>
                <a:schemeClr val="tx2"/>
              </a:solidFill>
            </a:endParaRPr>
          </a:p>
          <a:p>
            <a:pPr lvl="1">
              <a:lnSpc>
                <a:spcPct val="120000"/>
              </a:lnSpc>
              <a:buClrTx/>
              <a:buFont typeface="Wingdings" panose="05000000000000000000" pitchFamily="2" charset="2"/>
              <a:buBlip>
                <a:blip r:embed="rId3"/>
              </a:buBlip>
            </a:pPr>
            <a:endParaRPr lang="en-US" altLang="zh-CN" sz="3200" dirty="0">
              <a:solidFill>
                <a:schemeClr val="tx2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8610600" cy="69373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de-DE" altLang="zh-CN" dirty="0">
                <a:solidFill>
                  <a:schemeClr val="accent2"/>
                </a:solidFill>
              </a:rPr>
              <a:t>Ford-</a:t>
            </a:r>
            <a:r>
              <a:rPr lang="de-DE" altLang="zh-CN" dirty="0" err="1">
                <a:solidFill>
                  <a:schemeClr val="accent2"/>
                </a:solidFill>
              </a:rPr>
              <a:t>Fulkerson</a:t>
            </a:r>
            <a:r>
              <a:rPr lang="zh-CN" altLang="en-US" dirty="0">
                <a:solidFill>
                  <a:schemeClr val="accent2"/>
                </a:solidFill>
              </a:rPr>
              <a:t>算法</a:t>
            </a:r>
            <a:r>
              <a:rPr lang="en-US" altLang="zh-CN" dirty="0">
                <a:solidFill>
                  <a:schemeClr val="accent2"/>
                </a:solidFill>
              </a:rPr>
              <a:t>(1956)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2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610600" cy="6937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3800" dirty="0">
                <a:solidFill>
                  <a:schemeClr val="accent2"/>
                </a:solidFill>
              </a:rPr>
              <a:t>基本概念</a:t>
            </a:r>
            <a:r>
              <a:rPr lang="en-US" altLang="zh-CN" sz="3800" dirty="0">
                <a:solidFill>
                  <a:schemeClr val="accent2"/>
                </a:solidFill>
              </a:rPr>
              <a:t>: </a:t>
            </a:r>
            <a:r>
              <a:rPr lang="zh-CN" altLang="en-US" sz="3800" dirty="0">
                <a:solidFill>
                  <a:schemeClr val="accent2"/>
                </a:solidFill>
              </a:rPr>
              <a:t>剩余网络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458200" cy="4953000"/>
          </a:xfrm>
        </p:spPr>
        <p:txBody>
          <a:bodyPr>
            <a:normAutofit/>
          </a:bodyPr>
          <a:lstStyle/>
          <a:p>
            <a:pPr lvl="1" eaLnBrk="1" hangingPunct="1"/>
            <a:r>
              <a:rPr lang="zh-CN" altLang="en-US" sz="2800" dirty="0">
                <a:latin typeface="Arial Rounded MT Bold" panose="020F0704030504030204" pitchFamily="34" charset="0"/>
              </a:rPr>
              <a:t>给定流网络和一个流，其</a:t>
            </a:r>
            <a:r>
              <a:rPr lang="zh-CN" altLang="en-US" sz="28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剩余网络</a:t>
            </a:r>
            <a:r>
              <a:rPr lang="zh-CN" altLang="en-US" sz="2800" dirty="0">
                <a:latin typeface="Arial Rounded MT Bold" panose="020F0704030504030204" pitchFamily="34" charset="0"/>
              </a:rPr>
              <a:t>由可以容纳更多网络流的边所组成。</a:t>
            </a:r>
          </a:p>
          <a:p>
            <a:pPr lvl="1" eaLnBrk="1" hangingPunct="1"/>
            <a:r>
              <a:rPr lang="zh-CN" altLang="en-US" sz="2800" dirty="0">
                <a:latin typeface="Arial Rounded MT Bold" panose="020F0704030504030204" pitchFamily="34" charset="0"/>
              </a:rPr>
              <a:t>剩余网络是把已有的流看作网络本身的一部分，把有流的网络转化成无流的网络。</a:t>
            </a:r>
          </a:p>
          <a:p>
            <a:pPr lvl="1" eaLnBrk="1" hangingPunct="1"/>
            <a:r>
              <a:rPr lang="en-US" altLang="zh-CN" sz="2800" dirty="0">
                <a:latin typeface="Arial Rounded MT Bold" panose="020F0704030504030204" pitchFamily="34" charset="0"/>
              </a:rPr>
              <a:t>c(u</a:t>
            </a:r>
            <a:r>
              <a:rPr lang="zh-CN" altLang="en-US" sz="2800" dirty="0">
                <a:latin typeface="Arial Rounded MT Bold" panose="020F0704030504030204" pitchFamily="34" charset="0"/>
              </a:rPr>
              <a:t>，</a:t>
            </a:r>
            <a:r>
              <a:rPr lang="en-US" altLang="zh-CN" sz="2800" dirty="0">
                <a:latin typeface="Arial Rounded MT Bold" panose="020F0704030504030204" pitchFamily="34" charset="0"/>
              </a:rPr>
              <a:t>v) </a:t>
            </a:r>
            <a:r>
              <a:rPr lang="zh-CN" altLang="en-US" sz="2800" dirty="0">
                <a:latin typeface="Arial Rounded MT Bold" panose="020F0704030504030204" pitchFamily="34" charset="0"/>
              </a:rPr>
              <a:t>为容量，定义弧</a:t>
            </a:r>
            <a:r>
              <a:rPr lang="en-US" altLang="zh-CN" sz="2800" dirty="0">
                <a:latin typeface="Arial Rounded MT Bold" panose="020F0704030504030204" pitchFamily="34" charset="0"/>
              </a:rPr>
              <a:t>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800" dirty="0">
                <a:latin typeface="Arial Rounded MT Bold" panose="020F0704030504030204" pitchFamily="34" charset="0"/>
              </a:rPr>
              <a:t>)</a:t>
            </a:r>
            <a:r>
              <a:rPr lang="zh-CN" altLang="en-US" sz="2800" dirty="0">
                <a:latin typeface="Arial Rounded MT Bold" panose="020F0704030504030204" pitchFamily="34" charset="0"/>
              </a:rPr>
              <a:t>的</a:t>
            </a:r>
            <a:r>
              <a:rPr lang="zh-CN" altLang="en-US" sz="28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剩余容量</a:t>
            </a:r>
            <a:r>
              <a:rPr lang="zh-CN" altLang="en-US" sz="2800" dirty="0">
                <a:latin typeface="Arial Rounded MT Bold" panose="020F0704030504030204" pitchFamily="34" charset="0"/>
              </a:rPr>
              <a:t>为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			   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c</a:t>
            </a:r>
            <a:r>
              <a:rPr lang="en-US" altLang="zh-CN" sz="2800" baseline="-25000" dirty="0" err="1"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latin typeface="Arial Rounded MT Bold" panose="020F0704030504030204" pitchFamily="34" charset="0"/>
              </a:rPr>
              <a:t> (u</a:t>
            </a:r>
            <a:r>
              <a:rPr lang="zh-CN" altLang="en-US" sz="2800" dirty="0">
                <a:latin typeface="Arial Rounded MT Bold" panose="020F0704030504030204" pitchFamily="34" charset="0"/>
              </a:rPr>
              <a:t>，</a:t>
            </a:r>
            <a:r>
              <a:rPr lang="en-US" altLang="zh-CN" sz="2800" dirty="0">
                <a:latin typeface="Arial Rounded MT Bold" panose="020F0704030504030204" pitchFamily="34" charset="0"/>
              </a:rPr>
              <a:t>v) = c(u</a:t>
            </a:r>
            <a:r>
              <a:rPr lang="zh-CN" altLang="en-US" sz="2800" dirty="0">
                <a:latin typeface="Arial Rounded MT Bold" panose="020F0704030504030204" pitchFamily="34" charset="0"/>
              </a:rPr>
              <a:t>，</a:t>
            </a:r>
            <a:r>
              <a:rPr lang="en-US" altLang="zh-CN" sz="2800" dirty="0">
                <a:latin typeface="Arial Rounded MT Bold" panose="020F0704030504030204" pitchFamily="34" charset="0"/>
              </a:rPr>
              <a:t>v) - f(u</a:t>
            </a:r>
            <a:r>
              <a:rPr lang="zh-CN" altLang="en-US" sz="2800" dirty="0">
                <a:latin typeface="Arial Rounded MT Bold" panose="020F0704030504030204" pitchFamily="34" charset="0"/>
              </a:rPr>
              <a:t>，</a:t>
            </a:r>
            <a:r>
              <a:rPr lang="en-US" altLang="zh-CN" sz="2800" dirty="0">
                <a:latin typeface="Arial Rounded MT Bold" panose="020F0704030504030204" pitchFamily="34" charset="0"/>
              </a:rPr>
              <a:t>v)</a:t>
            </a:r>
            <a:r>
              <a:rPr lang="zh-CN" altLang="en-US" sz="2800" dirty="0">
                <a:latin typeface="Arial Rounded MT Bold" panose="020F0704030504030204" pitchFamily="34" charset="0"/>
              </a:rPr>
              <a:t>，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	它的含义是该弧的最大流增量。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	注意：流量为负时，剩余容量比原始容量还要大！可以这样理解：在取消反向容量以后还可以增加正向流量，因此</a:t>
            </a:r>
            <a:r>
              <a:rPr lang="zh-CN" alt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流量增量（而不是终值）可以大于原始容量</a:t>
            </a:r>
            <a:r>
              <a:rPr lang="zh-CN" altLang="en-US" sz="2800" dirty="0">
                <a:latin typeface="Arial Rounded MT Bold" panose="020F0704030504030204" pitchFamily="34" charset="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46991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143000"/>
            <a:ext cx="8991600" cy="167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Arial Rounded MT Bold" panose="020F0704030504030204" pitchFamily="34" charset="0"/>
              </a:rPr>
              <a:t>剩余网络</a:t>
            </a:r>
            <a:r>
              <a:rPr lang="en-US" altLang="zh-CN" sz="3200" dirty="0">
                <a:latin typeface="Arial Rounded MT Bold" panose="020F0704030504030204" pitchFamily="34" charset="0"/>
              </a:rPr>
              <a:t>(</a:t>
            </a:r>
            <a:r>
              <a:rPr lang="de-DE" altLang="zh-CN" sz="3200" dirty="0">
                <a:latin typeface="Arial Rounded MT Bold" panose="020F0704030504030204" pitchFamily="34" charset="0"/>
              </a:rPr>
              <a:t>residual network) G</a:t>
            </a:r>
            <a:r>
              <a:rPr lang="de-DE" altLang="zh-CN" sz="3200" baseline="-25000" dirty="0">
                <a:latin typeface="Arial Rounded MT Bold" panose="020F0704030504030204" pitchFamily="34" charset="0"/>
              </a:rPr>
              <a:t>f </a:t>
            </a:r>
            <a:r>
              <a:rPr lang="de-DE" altLang="zh-CN" sz="3200" dirty="0">
                <a:latin typeface="Arial Rounded MT Bold" panose="020F0704030504030204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de-DE" altLang="zh-CN" sz="2800" dirty="0">
                <a:latin typeface="Arial Rounded MT Bold" panose="020F0704030504030204" pitchFamily="34" charset="0"/>
              </a:rPr>
              <a:t>(V, E</a:t>
            </a:r>
            <a:r>
              <a:rPr lang="de-DE" altLang="zh-CN" sz="2800" baseline="-25000" dirty="0">
                <a:latin typeface="Arial Rounded MT Bold" panose="020F0704030504030204" pitchFamily="34" charset="0"/>
              </a:rPr>
              <a:t>f</a:t>
            </a:r>
            <a:r>
              <a:rPr lang="de-DE" altLang="zh-CN" sz="2800" dirty="0">
                <a:latin typeface="Arial Rounded MT Bold" panose="020F0704030504030204" pitchFamily="34" charset="0"/>
              </a:rPr>
              <a:t>), (u,v) 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de-DE" altLang="zh-CN" sz="2800" dirty="0">
                <a:latin typeface="Arial Rounded MT Bold" panose="020F0704030504030204" pitchFamily="34" charset="0"/>
              </a:rPr>
              <a:t> E</a:t>
            </a:r>
            <a:r>
              <a:rPr lang="de-DE" altLang="zh-CN" sz="2800" baseline="-25000" dirty="0">
                <a:latin typeface="Arial Rounded MT Bold" panose="020F0704030504030204" pitchFamily="34" charset="0"/>
              </a:rPr>
              <a:t>f </a:t>
            </a:r>
            <a:r>
              <a:rPr lang="zh-CN" altLang="en-US" sz="2800" baseline="-25000" dirty="0">
                <a:latin typeface="Arial Rounded MT Bold" panose="020F0704030504030204" pitchFamily="34" charset="0"/>
              </a:rPr>
              <a:t> </a:t>
            </a:r>
            <a:r>
              <a:rPr lang="de-DE" altLang="zh-CN" sz="2800" dirty="0">
                <a:latin typeface="Arial Rounded MT Bold" panose="020F0704030504030204" pitchFamily="34" charset="0"/>
              </a:rPr>
              <a:t>iff</a:t>
            </a:r>
            <a:r>
              <a:rPr lang="zh-CN" altLang="en-US" sz="2800" dirty="0">
                <a:latin typeface="Arial Rounded MT Bold" panose="020F0704030504030204" pitchFamily="34" charset="0"/>
              </a:rPr>
              <a:t> </a:t>
            </a:r>
            <a:r>
              <a:rPr lang="de-DE" altLang="zh-CN" sz="2800" dirty="0">
                <a:latin typeface="Arial Rounded MT Bold" panose="020F0704030504030204" pitchFamily="34" charset="0"/>
              </a:rPr>
              <a:t> c</a:t>
            </a:r>
            <a:r>
              <a:rPr lang="de-DE" altLang="zh-CN" sz="2800" baseline="-25000" dirty="0">
                <a:latin typeface="Arial Rounded MT Bold" panose="020F0704030504030204" pitchFamily="34" charset="0"/>
              </a:rPr>
              <a:t>f</a:t>
            </a:r>
            <a:r>
              <a:rPr lang="de-DE" altLang="zh-CN" sz="2800" dirty="0">
                <a:latin typeface="Arial Rounded MT Bold" panose="020F0704030504030204" pitchFamily="34" charset="0"/>
              </a:rPr>
              <a:t>=c(u,v)-f(u,v) </a:t>
            </a:r>
            <a:r>
              <a:rPr lang="de-DE" altLang="zh-CN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&gt;</a:t>
            </a:r>
            <a:r>
              <a:rPr lang="de-DE" altLang="zh-CN" sz="2800" dirty="0">
                <a:latin typeface="Arial Rounded MT Bold" panose="020F0704030504030204" pitchFamily="34" charset="0"/>
              </a:rPr>
              <a:t> 0</a:t>
            </a:r>
            <a:endParaRPr lang="en-US" altLang="zh-CN" sz="4400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6311" y="321149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: </a:t>
            </a:r>
            <a:r>
              <a:rPr lang="zh-CN" altLang="en-US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剩余网络</a:t>
            </a:r>
          </a:p>
        </p:txBody>
      </p:sp>
      <p:sp>
        <p:nvSpPr>
          <p:cNvPr id="76804" name="Oval 3"/>
          <p:cNvSpPr>
            <a:spLocks noChangeArrowheads="1"/>
          </p:cNvSpPr>
          <p:nvPr/>
        </p:nvSpPr>
        <p:spPr bwMode="auto">
          <a:xfrm>
            <a:off x="342900" y="3981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S</a:t>
            </a:r>
          </a:p>
        </p:txBody>
      </p:sp>
      <p:sp>
        <p:nvSpPr>
          <p:cNvPr id="76805" name="Oval 4"/>
          <p:cNvSpPr>
            <a:spLocks noChangeArrowheads="1"/>
          </p:cNvSpPr>
          <p:nvPr/>
        </p:nvSpPr>
        <p:spPr bwMode="auto">
          <a:xfrm>
            <a:off x="3771900" y="3981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76806" name="Oval 5"/>
          <p:cNvSpPr>
            <a:spLocks noChangeArrowheads="1"/>
          </p:cNvSpPr>
          <p:nvPr/>
        </p:nvSpPr>
        <p:spPr bwMode="auto">
          <a:xfrm>
            <a:off x="1485900" y="3219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6807" name="Oval 6"/>
          <p:cNvSpPr>
            <a:spLocks noChangeArrowheads="1"/>
          </p:cNvSpPr>
          <p:nvPr/>
        </p:nvSpPr>
        <p:spPr bwMode="auto">
          <a:xfrm>
            <a:off x="1485900" y="4743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76808" name="Oval 7"/>
          <p:cNvSpPr>
            <a:spLocks noChangeArrowheads="1"/>
          </p:cNvSpPr>
          <p:nvPr/>
        </p:nvSpPr>
        <p:spPr bwMode="auto">
          <a:xfrm>
            <a:off x="2628900" y="31813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6809" name="Oval 8"/>
          <p:cNvSpPr>
            <a:spLocks noChangeArrowheads="1"/>
          </p:cNvSpPr>
          <p:nvPr/>
        </p:nvSpPr>
        <p:spPr bwMode="auto">
          <a:xfrm>
            <a:off x="2628900" y="4743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76810" name="Line 9"/>
          <p:cNvSpPr>
            <a:spLocks noChangeShapeType="1"/>
          </p:cNvSpPr>
          <p:nvPr/>
        </p:nvSpPr>
        <p:spPr bwMode="auto">
          <a:xfrm>
            <a:off x="1905000" y="340995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1" name="Line 10"/>
          <p:cNvSpPr>
            <a:spLocks noChangeShapeType="1"/>
          </p:cNvSpPr>
          <p:nvPr/>
        </p:nvSpPr>
        <p:spPr bwMode="auto">
          <a:xfrm>
            <a:off x="1905000" y="493395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2" name="Line 11"/>
          <p:cNvSpPr>
            <a:spLocks noChangeShapeType="1"/>
          </p:cNvSpPr>
          <p:nvPr/>
        </p:nvSpPr>
        <p:spPr bwMode="auto">
          <a:xfrm flipV="1">
            <a:off x="531813" y="3484563"/>
            <a:ext cx="989012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3" name="Line 12"/>
          <p:cNvSpPr>
            <a:spLocks noChangeShapeType="1"/>
          </p:cNvSpPr>
          <p:nvPr/>
        </p:nvSpPr>
        <p:spPr bwMode="auto">
          <a:xfrm>
            <a:off x="533400" y="432435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4" name="Line 13"/>
          <p:cNvSpPr>
            <a:spLocks noChangeShapeType="1"/>
          </p:cNvSpPr>
          <p:nvPr/>
        </p:nvSpPr>
        <p:spPr bwMode="auto">
          <a:xfrm>
            <a:off x="1600200" y="356235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5" name="Line 14"/>
          <p:cNvSpPr>
            <a:spLocks noChangeShapeType="1"/>
          </p:cNvSpPr>
          <p:nvPr/>
        </p:nvSpPr>
        <p:spPr bwMode="auto">
          <a:xfrm flipV="1">
            <a:off x="1752600" y="356235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6" name="Line 15"/>
          <p:cNvSpPr>
            <a:spLocks noChangeShapeType="1"/>
          </p:cNvSpPr>
          <p:nvPr/>
        </p:nvSpPr>
        <p:spPr bwMode="auto">
          <a:xfrm flipV="1">
            <a:off x="2819400" y="356235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7" name="Line 16"/>
          <p:cNvSpPr>
            <a:spLocks noChangeShapeType="1"/>
          </p:cNvSpPr>
          <p:nvPr/>
        </p:nvSpPr>
        <p:spPr bwMode="auto">
          <a:xfrm flipH="1">
            <a:off x="1828800" y="356235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8" name="Line 17"/>
          <p:cNvSpPr>
            <a:spLocks noChangeShapeType="1"/>
          </p:cNvSpPr>
          <p:nvPr/>
        </p:nvSpPr>
        <p:spPr bwMode="auto">
          <a:xfrm>
            <a:off x="2971800" y="348615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19" name="Line 18"/>
          <p:cNvSpPr>
            <a:spLocks noChangeShapeType="1"/>
          </p:cNvSpPr>
          <p:nvPr/>
        </p:nvSpPr>
        <p:spPr bwMode="auto">
          <a:xfrm flipV="1">
            <a:off x="3048000" y="432435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6820" name="Text Box 19"/>
          <p:cNvSpPr txBox="1">
            <a:spLocks noChangeArrowheads="1"/>
          </p:cNvSpPr>
          <p:nvPr/>
        </p:nvSpPr>
        <p:spPr bwMode="auto">
          <a:xfrm rot="-5348452">
            <a:off x="1101725" y="382746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10</a:t>
            </a:r>
          </a:p>
        </p:txBody>
      </p:sp>
      <p:sp>
        <p:nvSpPr>
          <p:cNvPr id="76821" name="Text Box 20"/>
          <p:cNvSpPr txBox="1">
            <a:spLocks noChangeArrowheads="1"/>
          </p:cNvSpPr>
          <p:nvPr/>
        </p:nvSpPr>
        <p:spPr bwMode="auto">
          <a:xfrm rot="1671448">
            <a:off x="692150" y="4706938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8/13</a:t>
            </a:r>
          </a:p>
        </p:txBody>
      </p:sp>
      <p:sp>
        <p:nvSpPr>
          <p:cNvPr id="76822" name="Text Box 21"/>
          <p:cNvSpPr txBox="1">
            <a:spLocks noChangeArrowheads="1"/>
          </p:cNvSpPr>
          <p:nvPr/>
        </p:nvSpPr>
        <p:spPr bwMode="auto">
          <a:xfrm>
            <a:off x="1905000" y="3136900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12/12</a:t>
            </a:r>
          </a:p>
        </p:txBody>
      </p:sp>
      <p:sp>
        <p:nvSpPr>
          <p:cNvPr id="76823" name="Text Box 22"/>
          <p:cNvSpPr txBox="1">
            <a:spLocks noChangeArrowheads="1"/>
          </p:cNvSpPr>
          <p:nvPr/>
        </p:nvSpPr>
        <p:spPr bwMode="auto">
          <a:xfrm rot="-1613086">
            <a:off x="762000" y="3409950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11/16</a:t>
            </a:r>
          </a:p>
        </p:txBody>
      </p:sp>
      <p:sp>
        <p:nvSpPr>
          <p:cNvPr id="76824" name="Text Box 23"/>
          <p:cNvSpPr txBox="1">
            <a:spLocks noChangeArrowheads="1"/>
          </p:cNvSpPr>
          <p:nvPr/>
        </p:nvSpPr>
        <p:spPr bwMode="auto">
          <a:xfrm rot="-5348452">
            <a:off x="1558925" y="382587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1/4</a:t>
            </a:r>
          </a:p>
        </p:txBody>
      </p:sp>
      <p:sp>
        <p:nvSpPr>
          <p:cNvPr id="76825" name="Text Box 24"/>
          <p:cNvSpPr txBox="1">
            <a:spLocks noChangeArrowheads="1"/>
          </p:cNvSpPr>
          <p:nvPr/>
        </p:nvSpPr>
        <p:spPr bwMode="auto">
          <a:xfrm rot="-2120564">
            <a:off x="3267075" y="4478338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4/4</a:t>
            </a:r>
          </a:p>
        </p:txBody>
      </p:sp>
      <p:sp>
        <p:nvSpPr>
          <p:cNvPr id="76826" name="Text Box 25"/>
          <p:cNvSpPr txBox="1">
            <a:spLocks noChangeArrowheads="1"/>
          </p:cNvSpPr>
          <p:nvPr/>
        </p:nvSpPr>
        <p:spPr bwMode="auto">
          <a:xfrm>
            <a:off x="1981200" y="4933950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11/14</a:t>
            </a:r>
          </a:p>
        </p:txBody>
      </p:sp>
      <p:sp>
        <p:nvSpPr>
          <p:cNvPr id="76827" name="Text Box 26"/>
          <p:cNvSpPr txBox="1">
            <a:spLocks noChangeArrowheads="1"/>
          </p:cNvSpPr>
          <p:nvPr/>
        </p:nvSpPr>
        <p:spPr bwMode="auto">
          <a:xfrm rot="1953558">
            <a:off x="3208338" y="3487738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15/20</a:t>
            </a:r>
          </a:p>
        </p:txBody>
      </p:sp>
      <p:sp>
        <p:nvSpPr>
          <p:cNvPr id="76828" name="Text Box 27"/>
          <p:cNvSpPr txBox="1">
            <a:spLocks noChangeArrowheads="1"/>
          </p:cNvSpPr>
          <p:nvPr/>
        </p:nvSpPr>
        <p:spPr bwMode="auto">
          <a:xfrm rot="-5348452">
            <a:off x="2628900" y="382746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7/7</a:t>
            </a:r>
          </a:p>
        </p:txBody>
      </p:sp>
      <p:sp>
        <p:nvSpPr>
          <p:cNvPr id="76829" name="Text Box 28"/>
          <p:cNvSpPr txBox="1">
            <a:spLocks noChangeArrowheads="1"/>
          </p:cNvSpPr>
          <p:nvPr/>
        </p:nvSpPr>
        <p:spPr bwMode="auto">
          <a:xfrm rot="-3155862">
            <a:off x="2174875" y="4046538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4/9</a:t>
            </a:r>
          </a:p>
        </p:txBody>
      </p:sp>
      <p:grpSp>
        <p:nvGrpSpPr>
          <p:cNvPr id="76830" name="Group 74"/>
          <p:cNvGrpSpPr>
            <a:grpSpLocks/>
          </p:cNvGrpSpPr>
          <p:nvPr/>
        </p:nvGrpSpPr>
        <p:grpSpPr bwMode="auto">
          <a:xfrm>
            <a:off x="2667000" y="5175266"/>
            <a:ext cx="4191000" cy="954090"/>
            <a:chOff x="1680" y="3684"/>
            <a:chExt cx="2640" cy="601"/>
          </a:xfrm>
        </p:grpSpPr>
        <p:sp>
          <p:nvSpPr>
            <p:cNvPr id="76848" name="Text Box 32"/>
            <p:cNvSpPr txBox="1">
              <a:spLocks noChangeArrowheads="1"/>
            </p:cNvSpPr>
            <p:nvPr/>
          </p:nvSpPr>
          <p:spPr bwMode="auto">
            <a:xfrm>
              <a:off x="2178" y="3684"/>
              <a:ext cx="1536" cy="601"/>
            </a:xfrm>
            <a:prstGeom prst="rect">
              <a:avLst/>
            </a:prstGeom>
            <a:solidFill>
              <a:srgbClr val="CCFFCC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800" b="1" dirty="0">
                  <a:latin typeface="Arial Rounded MT Bold" panose="020F0704030504030204" pitchFamily="34" charset="0"/>
                </a:rPr>
                <a:t>c</a:t>
              </a:r>
              <a:r>
                <a:rPr lang="de-DE" altLang="zh-CN" sz="2800" b="1" baseline="-25000" dirty="0">
                  <a:latin typeface="Arial Rounded MT Bold" panose="020F0704030504030204" pitchFamily="34" charset="0"/>
                </a:rPr>
                <a:t>f</a:t>
              </a:r>
              <a:r>
                <a:rPr lang="de-DE" altLang="zh-CN" sz="2800" b="1" dirty="0">
                  <a:latin typeface="Arial Rounded MT Bold" panose="020F0704030504030204" pitchFamily="34" charset="0"/>
                </a:rPr>
                <a:t>(</a:t>
              </a:r>
              <a:r>
                <a:rPr lang="de-DE" altLang="zh-CN" sz="2800" b="1" dirty="0" err="1">
                  <a:latin typeface="Arial Rounded MT Bold" panose="020F0704030504030204" pitchFamily="34" charset="0"/>
                </a:rPr>
                <a:t>u,v</a:t>
              </a:r>
              <a:r>
                <a:rPr lang="de-DE" altLang="zh-CN" sz="2800" b="1" dirty="0">
                  <a:latin typeface="Arial Rounded MT Bold" panose="020F0704030504030204" pitchFamily="34" charset="0"/>
                </a:rPr>
                <a:t>) = c(</a:t>
              </a:r>
              <a:r>
                <a:rPr lang="de-DE" altLang="zh-CN" sz="2800" b="1" dirty="0" err="1">
                  <a:latin typeface="Arial Rounded MT Bold" panose="020F0704030504030204" pitchFamily="34" charset="0"/>
                </a:rPr>
                <a:t>u,v</a:t>
              </a:r>
              <a:r>
                <a:rPr lang="de-DE" altLang="zh-CN" sz="2800" b="1" dirty="0">
                  <a:latin typeface="Arial Rounded MT Bold" panose="020F0704030504030204" pitchFamily="34" charset="0"/>
                </a:rPr>
                <a:t>) – f(</a:t>
              </a:r>
              <a:r>
                <a:rPr lang="de-DE" altLang="zh-CN" sz="2800" b="1" dirty="0" err="1">
                  <a:latin typeface="Arial Rounded MT Bold" panose="020F0704030504030204" pitchFamily="34" charset="0"/>
                </a:rPr>
                <a:t>u,v</a:t>
              </a:r>
              <a:r>
                <a:rPr lang="de-DE" altLang="zh-CN" sz="2800" b="1" dirty="0">
                  <a:latin typeface="Arial Rounded MT Bold" panose="020F0704030504030204" pitchFamily="34" charset="0"/>
                </a:rPr>
                <a:t>)</a:t>
              </a:r>
              <a:endParaRPr lang="de-DE" altLang="zh-CN" sz="2800" b="1" baseline="-25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6849" name="AutoShape 33"/>
            <p:cNvSpPr>
              <a:spLocks noChangeArrowheads="1"/>
            </p:cNvSpPr>
            <p:nvPr/>
          </p:nvSpPr>
          <p:spPr bwMode="auto">
            <a:xfrm>
              <a:off x="3840" y="3840"/>
              <a:ext cx="480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49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accent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Arial Rounded MT Bold" panose="020F0704030504030204" pitchFamily="34" charset="0"/>
              </a:endParaRPr>
            </a:p>
          </p:txBody>
        </p:sp>
        <p:sp>
          <p:nvSpPr>
            <p:cNvPr id="76850" name="AutoShape 34"/>
            <p:cNvSpPr>
              <a:spLocks noChangeArrowheads="1"/>
            </p:cNvSpPr>
            <p:nvPr/>
          </p:nvSpPr>
          <p:spPr bwMode="auto">
            <a:xfrm rot="5400000">
              <a:off x="1776" y="3696"/>
              <a:ext cx="192" cy="3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6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accent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76831" name="Oval 35"/>
          <p:cNvSpPr>
            <a:spLocks noChangeArrowheads="1"/>
          </p:cNvSpPr>
          <p:nvPr/>
        </p:nvSpPr>
        <p:spPr bwMode="auto">
          <a:xfrm>
            <a:off x="4991100" y="3981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S</a:t>
            </a:r>
          </a:p>
        </p:txBody>
      </p:sp>
      <p:sp>
        <p:nvSpPr>
          <p:cNvPr id="76832" name="Oval 36"/>
          <p:cNvSpPr>
            <a:spLocks noChangeArrowheads="1"/>
          </p:cNvSpPr>
          <p:nvPr/>
        </p:nvSpPr>
        <p:spPr bwMode="auto">
          <a:xfrm>
            <a:off x="8420100" y="3981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76833" name="Oval 37"/>
          <p:cNvSpPr>
            <a:spLocks noChangeArrowheads="1"/>
          </p:cNvSpPr>
          <p:nvPr/>
        </p:nvSpPr>
        <p:spPr bwMode="auto">
          <a:xfrm>
            <a:off x="6134100" y="3219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6834" name="Oval 38"/>
          <p:cNvSpPr>
            <a:spLocks noChangeArrowheads="1"/>
          </p:cNvSpPr>
          <p:nvPr/>
        </p:nvSpPr>
        <p:spPr bwMode="auto">
          <a:xfrm>
            <a:off x="6134100" y="4743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76835" name="Oval 39"/>
          <p:cNvSpPr>
            <a:spLocks noChangeArrowheads="1"/>
          </p:cNvSpPr>
          <p:nvPr/>
        </p:nvSpPr>
        <p:spPr bwMode="auto">
          <a:xfrm>
            <a:off x="7277100" y="31813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6836" name="Oval 40"/>
          <p:cNvSpPr>
            <a:spLocks noChangeArrowheads="1"/>
          </p:cNvSpPr>
          <p:nvPr/>
        </p:nvSpPr>
        <p:spPr bwMode="auto">
          <a:xfrm>
            <a:off x="7277100" y="474345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4</a:t>
            </a:r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5246690" y="3275013"/>
            <a:ext cx="992188" cy="828675"/>
            <a:chOff x="3305" y="2487"/>
            <a:chExt cx="625" cy="522"/>
          </a:xfrm>
        </p:grpSpPr>
        <p:sp>
          <p:nvSpPr>
            <p:cNvPr id="76844" name="Line 45"/>
            <p:cNvSpPr>
              <a:spLocks noChangeShapeType="1"/>
            </p:cNvSpPr>
            <p:nvPr/>
          </p:nvSpPr>
          <p:spPr bwMode="auto">
            <a:xfrm rot="21232646" flipV="1">
              <a:off x="3305" y="2590"/>
              <a:ext cx="581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 Rounded MT Bold" panose="020F0704030504030204" pitchFamily="34" charset="0"/>
              </a:endParaRPr>
            </a:p>
          </p:txBody>
        </p:sp>
        <p:sp>
          <p:nvSpPr>
            <p:cNvPr id="76845" name="Text Box 56"/>
            <p:cNvSpPr txBox="1">
              <a:spLocks noChangeArrowheads="1"/>
            </p:cNvSpPr>
            <p:nvPr/>
          </p:nvSpPr>
          <p:spPr bwMode="auto">
            <a:xfrm rot="-2145434">
              <a:off x="3354" y="2487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1400" b="1">
                  <a:solidFill>
                    <a:srgbClr val="FF3300"/>
                  </a:solidFill>
                  <a:latin typeface="Arial Rounded MT Bold" panose="020F0704030504030204" pitchFamily="34" charset="0"/>
                </a:rPr>
                <a:t>5</a:t>
              </a:r>
            </a:p>
          </p:txBody>
        </p:sp>
        <p:sp>
          <p:nvSpPr>
            <p:cNvPr id="76846" name="Line 63"/>
            <p:cNvSpPr>
              <a:spLocks noChangeShapeType="1"/>
            </p:cNvSpPr>
            <p:nvPr/>
          </p:nvSpPr>
          <p:spPr bwMode="auto">
            <a:xfrm flipH="1">
              <a:off x="3355" y="2641"/>
              <a:ext cx="532" cy="3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 Rounded MT Bold" panose="020F0704030504030204" pitchFamily="34" charset="0"/>
              </a:endParaRPr>
            </a:p>
          </p:txBody>
        </p:sp>
        <p:sp>
          <p:nvSpPr>
            <p:cNvPr id="76847" name="Text Box 68"/>
            <p:cNvSpPr txBox="1">
              <a:spLocks noChangeArrowheads="1"/>
            </p:cNvSpPr>
            <p:nvPr/>
          </p:nvSpPr>
          <p:spPr bwMode="auto">
            <a:xfrm rot="-2120564">
              <a:off x="3498" y="2737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1400" b="1">
                  <a:solidFill>
                    <a:srgbClr val="FF3300"/>
                  </a:solidFill>
                  <a:latin typeface="Arial Rounded MT Bold" panose="020F0704030504030204" pitchFamily="34" charset="0"/>
                </a:rPr>
                <a:t>11</a:t>
              </a:r>
            </a:p>
          </p:txBody>
        </p:sp>
      </p:grpSp>
      <p:grpSp>
        <p:nvGrpSpPr>
          <p:cNvPr id="4" name="Group 73"/>
          <p:cNvGrpSpPr>
            <a:grpSpLocks/>
          </p:cNvGrpSpPr>
          <p:nvPr/>
        </p:nvGrpSpPr>
        <p:grpSpPr bwMode="auto">
          <a:xfrm>
            <a:off x="5208590" y="4279900"/>
            <a:ext cx="1046163" cy="731838"/>
            <a:chOff x="3281" y="3120"/>
            <a:chExt cx="659" cy="461"/>
          </a:xfrm>
        </p:grpSpPr>
        <p:sp>
          <p:nvSpPr>
            <p:cNvPr id="76840" name="Line 46"/>
            <p:cNvSpPr>
              <a:spLocks noChangeShapeType="1"/>
            </p:cNvSpPr>
            <p:nvPr/>
          </p:nvSpPr>
          <p:spPr bwMode="auto">
            <a:xfrm rot="10948727">
              <a:off x="3281" y="3184"/>
              <a:ext cx="558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 Rounded MT Bold" panose="020F0704030504030204" pitchFamily="34" charset="0"/>
              </a:endParaRPr>
            </a:p>
          </p:txBody>
        </p:sp>
        <p:sp>
          <p:nvSpPr>
            <p:cNvPr id="76841" name="Text Box 54"/>
            <p:cNvSpPr txBox="1">
              <a:spLocks noChangeArrowheads="1"/>
            </p:cNvSpPr>
            <p:nvPr/>
          </p:nvSpPr>
          <p:spPr bwMode="auto">
            <a:xfrm rot="1671448">
              <a:off x="3364" y="3389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1400" b="1">
                  <a:solidFill>
                    <a:srgbClr val="FF3300"/>
                  </a:solidFill>
                  <a:latin typeface="Arial Rounded MT Bold" panose="020F0704030504030204" pitchFamily="34" charset="0"/>
                </a:rPr>
                <a:t>8</a:t>
              </a:r>
            </a:p>
          </p:txBody>
        </p:sp>
        <p:sp>
          <p:nvSpPr>
            <p:cNvPr id="76842" name="Line 64"/>
            <p:cNvSpPr>
              <a:spLocks noChangeShapeType="1"/>
            </p:cNvSpPr>
            <p:nvPr/>
          </p:nvSpPr>
          <p:spPr bwMode="auto">
            <a:xfrm rot="10705793" flipH="1" flipV="1">
              <a:off x="3360" y="3120"/>
              <a:ext cx="528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Arial Rounded MT Bold" panose="020F0704030504030204" pitchFamily="34" charset="0"/>
              </a:endParaRPr>
            </a:p>
          </p:txBody>
        </p:sp>
        <p:sp>
          <p:nvSpPr>
            <p:cNvPr id="76843" name="Text Box 69"/>
            <p:cNvSpPr txBox="1">
              <a:spLocks noChangeArrowheads="1"/>
            </p:cNvSpPr>
            <p:nvPr/>
          </p:nvSpPr>
          <p:spPr bwMode="auto">
            <a:xfrm rot="1671448">
              <a:off x="3508" y="3121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1400" b="1">
                  <a:solidFill>
                    <a:srgbClr val="FF3300"/>
                  </a:solidFill>
                  <a:latin typeface="Arial Rounded MT Bold" panose="020F070403050403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7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: </a:t>
            </a:r>
            <a:r>
              <a:rPr lang="zh-CN" altLang="en-US" sz="3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剩余网络</a:t>
            </a: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>
            <a:off x="342900" y="3787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S</a:t>
            </a: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>
            <a:off x="3771900" y="3787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1485900" y="3025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1485900" y="4549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2628900" y="29876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>
            <a:off x="2628900" y="4549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56" name="Line 9"/>
          <p:cNvSpPr>
            <a:spLocks noChangeShapeType="1"/>
          </p:cNvSpPr>
          <p:nvPr/>
        </p:nvSpPr>
        <p:spPr bwMode="auto">
          <a:xfrm>
            <a:off x="1905000" y="321627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57" name="Line 10"/>
          <p:cNvSpPr>
            <a:spLocks noChangeShapeType="1"/>
          </p:cNvSpPr>
          <p:nvPr/>
        </p:nvSpPr>
        <p:spPr bwMode="auto">
          <a:xfrm>
            <a:off x="1905000" y="474027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58" name="Line 11"/>
          <p:cNvSpPr>
            <a:spLocks noChangeShapeType="1"/>
          </p:cNvSpPr>
          <p:nvPr/>
        </p:nvSpPr>
        <p:spPr bwMode="auto">
          <a:xfrm flipV="1">
            <a:off x="531813" y="3290888"/>
            <a:ext cx="989012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59" name="Line 12"/>
          <p:cNvSpPr>
            <a:spLocks noChangeShapeType="1"/>
          </p:cNvSpPr>
          <p:nvPr/>
        </p:nvSpPr>
        <p:spPr bwMode="auto">
          <a:xfrm>
            <a:off x="533400" y="4130675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0" name="Line 13"/>
          <p:cNvSpPr>
            <a:spLocks noChangeShapeType="1"/>
          </p:cNvSpPr>
          <p:nvPr/>
        </p:nvSpPr>
        <p:spPr bwMode="auto">
          <a:xfrm>
            <a:off x="1600200" y="336867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1" name="Line 14"/>
          <p:cNvSpPr>
            <a:spLocks noChangeShapeType="1"/>
          </p:cNvSpPr>
          <p:nvPr/>
        </p:nvSpPr>
        <p:spPr bwMode="auto">
          <a:xfrm flipV="1">
            <a:off x="1752600" y="336867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2" name="Line 15"/>
          <p:cNvSpPr>
            <a:spLocks noChangeShapeType="1"/>
          </p:cNvSpPr>
          <p:nvPr/>
        </p:nvSpPr>
        <p:spPr bwMode="auto">
          <a:xfrm flipV="1">
            <a:off x="2819400" y="336867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3" name="Line 16"/>
          <p:cNvSpPr>
            <a:spLocks noChangeShapeType="1"/>
          </p:cNvSpPr>
          <p:nvPr/>
        </p:nvSpPr>
        <p:spPr bwMode="auto">
          <a:xfrm flipH="1">
            <a:off x="1828800" y="3368675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4" name="Line 17"/>
          <p:cNvSpPr>
            <a:spLocks noChangeShapeType="1"/>
          </p:cNvSpPr>
          <p:nvPr/>
        </p:nvSpPr>
        <p:spPr bwMode="auto">
          <a:xfrm>
            <a:off x="2971800" y="3292475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5" name="Line 18"/>
          <p:cNvSpPr>
            <a:spLocks noChangeShapeType="1"/>
          </p:cNvSpPr>
          <p:nvPr/>
        </p:nvSpPr>
        <p:spPr bwMode="auto">
          <a:xfrm flipV="1">
            <a:off x="3048000" y="4130675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 rot="16251548">
            <a:off x="1101725" y="3633788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10</a:t>
            </a:r>
          </a:p>
        </p:txBody>
      </p:sp>
      <p:sp>
        <p:nvSpPr>
          <p:cNvPr id="67" name="Text Box 20"/>
          <p:cNvSpPr txBox="1">
            <a:spLocks noChangeArrowheads="1"/>
          </p:cNvSpPr>
          <p:nvPr/>
        </p:nvSpPr>
        <p:spPr bwMode="auto">
          <a:xfrm rot="1671448">
            <a:off x="692150" y="4513263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8/13</a:t>
            </a:r>
          </a:p>
        </p:txBody>
      </p:sp>
      <p:sp>
        <p:nvSpPr>
          <p:cNvPr id="68" name="Text Box 21"/>
          <p:cNvSpPr txBox="1">
            <a:spLocks noChangeArrowheads="1"/>
          </p:cNvSpPr>
          <p:nvPr/>
        </p:nvSpPr>
        <p:spPr bwMode="auto">
          <a:xfrm>
            <a:off x="1905000" y="2943225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12/12</a:t>
            </a:r>
          </a:p>
        </p:txBody>
      </p:sp>
      <p:sp>
        <p:nvSpPr>
          <p:cNvPr id="69" name="Text Box 22"/>
          <p:cNvSpPr txBox="1">
            <a:spLocks noChangeArrowheads="1"/>
          </p:cNvSpPr>
          <p:nvPr/>
        </p:nvSpPr>
        <p:spPr bwMode="auto">
          <a:xfrm rot="19986914">
            <a:off x="762000" y="3216275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11/16</a:t>
            </a:r>
          </a:p>
        </p:txBody>
      </p:sp>
      <p:sp>
        <p:nvSpPr>
          <p:cNvPr id="70" name="Text Box 23"/>
          <p:cNvSpPr txBox="1">
            <a:spLocks noChangeArrowheads="1"/>
          </p:cNvSpPr>
          <p:nvPr/>
        </p:nvSpPr>
        <p:spPr bwMode="auto">
          <a:xfrm rot="16251548">
            <a:off x="1558925" y="3632200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1/4</a:t>
            </a:r>
          </a:p>
        </p:txBody>
      </p:sp>
      <p:sp>
        <p:nvSpPr>
          <p:cNvPr id="71" name="Text Box 24"/>
          <p:cNvSpPr txBox="1">
            <a:spLocks noChangeArrowheads="1"/>
          </p:cNvSpPr>
          <p:nvPr/>
        </p:nvSpPr>
        <p:spPr bwMode="auto">
          <a:xfrm rot="19479436">
            <a:off x="3267075" y="4284663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4/4</a:t>
            </a:r>
          </a:p>
        </p:txBody>
      </p:sp>
      <p:sp>
        <p:nvSpPr>
          <p:cNvPr id="72" name="Text Box 25"/>
          <p:cNvSpPr txBox="1">
            <a:spLocks noChangeArrowheads="1"/>
          </p:cNvSpPr>
          <p:nvPr/>
        </p:nvSpPr>
        <p:spPr bwMode="auto">
          <a:xfrm>
            <a:off x="1981200" y="4740275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11/14</a:t>
            </a:r>
          </a:p>
        </p:txBody>
      </p:sp>
      <p:sp>
        <p:nvSpPr>
          <p:cNvPr id="73" name="Text Box 26"/>
          <p:cNvSpPr txBox="1">
            <a:spLocks noChangeArrowheads="1"/>
          </p:cNvSpPr>
          <p:nvPr/>
        </p:nvSpPr>
        <p:spPr bwMode="auto">
          <a:xfrm rot="1953558">
            <a:off x="3208338" y="3294063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15/20</a:t>
            </a:r>
          </a:p>
        </p:txBody>
      </p:sp>
      <p:sp>
        <p:nvSpPr>
          <p:cNvPr id="74" name="Text Box 27"/>
          <p:cNvSpPr txBox="1">
            <a:spLocks noChangeArrowheads="1"/>
          </p:cNvSpPr>
          <p:nvPr/>
        </p:nvSpPr>
        <p:spPr bwMode="auto">
          <a:xfrm rot="16251548">
            <a:off x="2628900" y="3633788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7/7</a:t>
            </a:r>
          </a:p>
        </p:txBody>
      </p:sp>
      <p:sp>
        <p:nvSpPr>
          <p:cNvPr id="75" name="Text Box 28"/>
          <p:cNvSpPr txBox="1">
            <a:spLocks noChangeArrowheads="1"/>
          </p:cNvSpPr>
          <p:nvPr/>
        </p:nvSpPr>
        <p:spPr bwMode="auto">
          <a:xfrm rot="18444138">
            <a:off x="2174875" y="3852863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4/9</a:t>
            </a:r>
          </a:p>
        </p:txBody>
      </p:sp>
      <p:sp>
        <p:nvSpPr>
          <p:cNvPr id="76" name="Text Box 30"/>
          <p:cNvSpPr txBox="1">
            <a:spLocks noChangeArrowheads="1"/>
          </p:cNvSpPr>
          <p:nvPr/>
        </p:nvSpPr>
        <p:spPr bwMode="auto">
          <a:xfrm>
            <a:off x="228600" y="1828800"/>
            <a:ext cx="4343400" cy="52387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Arial Rounded MT Bold" panose="020F0704030504030204" pitchFamily="34" charset="0"/>
              </a:rPr>
              <a:t>流网络</a:t>
            </a:r>
            <a:r>
              <a:rPr lang="en-US" altLang="zh-CN" sz="2800" b="1" dirty="0">
                <a:latin typeface="Arial Rounded MT Bold" panose="020F0704030504030204" pitchFamily="34" charset="0"/>
              </a:rPr>
              <a:t>N</a:t>
            </a:r>
            <a:r>
              <a:rPr lang="de-DE" altLang="zh-CN" sz="2800" b="1" dirty="0">
                <a:latin typeface="Arial Rounded MT Bold" panose="020F0704030504030204" pitchFamily="34" charset="0"/>
              </a:rPr>
              <a:t> = (V, E</a:t>
            </a:r>
            <a:r>
              <a:rPr lang="en-US" altLang="zh-CN" sz="2800" b="1" dirty="0">
                <a:latin typeface="Arial Rounded MT Bold" panose="020F0704030504030204" pitchFamily="34" charset="0"/>
              </a:rPr>
              <a:t>, s, t, c</a:t>
            </a:r>
            <a:r>
              <a:rPr lang="de-DE" altLang="zh-CN" sz="2800" b="1" dirty="0">
                <a:latin typeface="Arial Rounded MT Bold" panose="020F0704030504030204" pitchFamily="34" charset="0"/>
              </a:rPr>
              <a:t>)</a:t>
            </a:r>
          </a:p>
        </p:txBody>
      </p:sp>
      <p:grpSp>
        <p:nvGrpSpPr>
          <p:cNvPr id="77854" name="Group 31"/>
          <p:cNvGrpSpPr>
            <a:grpSpLocks/>
          </p:cNvGrpSpPr>
          <p:nvPr/>
        </p:nvGrpSpPr>
        <p:grpSpPr bwMode="auto">
          <a:xfrm>
            <a:off x="2667000" y="5153034"/>
            <a:ext cx="4191000" cy="954089"/>
            <a:chOff x="1680" y="3792"/>
            <a:chExt cx="2640" cy="601"/>
          </a:xfrm>
        </p:grpSpPr>
        <p:sp>
          <p:nvSpPr>
            <p:cNvPr id="78" name="Text Box 32"/>
            <p:cNvSpPr txBox="1">
              <a:spLocks noChangeArrowheads="1"/>
            </p:cNvSpPr>
            <p:nvPr/>
          </p:nvSpPr>
          <p:spPr bwMode="auto">
            <a:xfrm>
              <a:off x="2137" y="3792"/>
              <a:ext cx="1632" cy="601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sz="2800" b="1" dirty="0">
                  <a:latin typeface="Arial Rounded MT Bold" panose="020F0704030504030204" pitchFamily="34" charset="0"/>
                </a:rPr>
                <a:t>c</a:t>
              </a:r>
              <a:r>
                <a:rPr lang="de-DE" altLang="zh-CN" sz="2800" b="1" baseline="-25000" dirty="0">
                  <a:latin typeface="Arial Rounded MT Bold" panose="020F0704030504030204" pitchFamily="34" charset="0"/>
                </a:rPr>
                <a:t>f</a:t>
              </a:r>
              <a:r>
                <a:rPr lang="de-DE" altLang="zh-CN" sz="2800" b="1" dirty="0">
                  <a:latin typeface="Arial Rounded MT Bold" panose="020F0704030504030204" pitchFamily="34" charset="0"/>
                </a:rPr>
                <a:t>(u,v) = c(u,v)</a:t>
              </a:r>
              <a:r>
                <a:rPr lang="en-US" altLang="zh-CN" sz="2800" b="1" dirty="0">
                  <a:latin typeface="Arial Rounded MT Bold" panose="020F0704030504030204" pitchFamily="34" charset="0"/>
                </a:rPr>
                <a:t>-</a:t>
              </a:r>
              <a:r>
                <a:rPr lang="de-DE" altLang="zh-CN" sz="2800" b="1" dirty="0">
                  <a:latin typeface="Arial Rounded MT Bold" panose="020F0704030504030204" pitchFamily="34" charset="0"/>
                </a:rPr>
                <a:t> f(u,v)</a:t>
              </a:r>
              <a:endParaRPr lang="de-DE" altLang="zh-CN" sz="2800" b="1" baseline="-250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9" name="AutoShape 33"/>
            <p:cNvSpPr>
              <a:spLocks noChangeArrowheads="1"/>
            </p:cNvSpPr>
            <p:nvPr/>
          </p:nvSpPr>
          <p:spPr bwMode="auto">
            <a:xfrm>
              <a:off x="3840" y="3840"/>
              <a:ext cx="480" cy="144"/>
            </a:xfrm>
            <a:custGeom>
              <a:avLst/>
              <a:gdLst>
                <a:gd name="T0" fmla="*/ 343 w 21600"/>
                <a:gd name="T1" fmla="*/ 0 h 21600"/>
                <a:gd name="T2" fmla="*/ 206 w 21600"/>
                <a:gd name="T3" fmla="*/ 48 h 21600"/>
                <a:gd name="T4" fmla="*/ 0 w 21600"/>
                <a:gd name="T5" fmla="*/ 120 h 21600"/>
                <a:gd name="T6" fmla="*/ 206 w 21600"/>
                <a:gd name="T7" fmla="*/ 144 h 21600"/>
                <a:gd name="T8" fmla="*/ 411 w 21600"/>
                <a:gd name="T9" fmla="*/ 100 h 21600"/>
                <a:gd name="T10" fmla="*/ 480 w 21600"/>
                <a:gd name="T11" fmla="*/ 48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495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0" name="AutoShape 34"/>
            <p:cNvSpPr>
              <a:spLocks noChangeArrowheads="1"/>
            </p:cNvSpPr>
            <p:nvPr/>
          </p:nvSpPr>
          <p:spPr bwMode="auto">
            <a:xfrm rot="5400000">
              <a:off x="1776" y="3696"/>
              <a:ext cx="192" cy="384"/>
            </a:xfrm>
            <a:custGeom>
              <a:avLst/>
              <a:gdLst>
                <a:gd name="T0" fmla="*/ 137 w 21600"/>
                <a:gd name="T1" fmla="*/ 0 h 21600"/>
                <a:gd name="T2" fmla="*/ 82 w 21600"/>
                <a:gd name="T3" fmla="*/ 128 h 21600"/>
                <a:gd name="T4" fmla="*/ 0 w 21600"/>
                <a:gd name="T5" fmla="*/ 320 h 21600"/>
                <a:gd name="T6" fmla="*/ 82 w 21600"/>
                <a:gd name="T7" fmla="*/ 384 h 21600"/>
                <a:gd name="T8" fmla="*/ 165 w 21600"/>
                <a:gd name="T9" fmla="*/ 267 h 21600"/>
                <a:gd name="T10" fmla="*/ 192 w 21600"/>
                <a:gd name="T11" fmla="*/ 128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6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77855" name="Oval 35"/>
          <p:cNvSpPr>
            <a:spLocks noChangeArrowheads="1"/>
          </p:cNvSpPr>
          <p:nvPr/>
        </p:nvSpPr>
        <p:spPr bwMode="auto">
          <a:xfrm>
            <a:off x="4991100" y="3787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S</a:t>
            </a:r>
          </a:p>
        </p:txBody>
      </p:sp>
      <p:sp>
        <p:nvSpPr>
          <p:cNvPr id="77856" name="Oval 36"/>
          <p:cNvSpPr>
            <a:spLocks noChangeArrowheads="1"/>
          </p:cNvSpPr>
          <p:nvPr/>
        </p:nvSpPr>
        <p:spPr bwMode="auto">
          <a:xfrm>
            <a:off x="8420100" y="3787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77857" name="Oval 37"/>
          <p:cNvSpPr>
            <a:spLocks noChangeArrowheads="1"/>
          </p:cNvSpPr>
          <p:nvPr/>
        </p:nvSpPr>
        <p:spPr bwMode="auto">
          <a:xfrm>
            <a:off x="6134100" y="3025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7858" name="Oval 38"/>
          <p:cNvSpPr>
            <a:spLocks noChangeArrowheads="1"/>
          </p:cNvSpPr>
          <p:nvPr/>
        </p:nvSpPr>
        <p:spPr bwMode="auto">
          <a:xfrm>
            <a:off x="6134100" y="4549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77859" name="Oval 39"/>
          <p:cNvSpPr>
            <a:spLocks noChangeArrowheads="1"/>
          </p:cNvSpPr>
          <p:nvPr/>
        </p:nvSpPr>
        <p:spPr bwMode="auto">
          <a:xfrm>
            <a:off x="7277100" y="29876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7860" name="Oval 40"/>
          <p:cNvSpPr>
            <a:spLocks noChangeArrowheads="1"/>
          </p:cNvSpPr>
          <p:nvPr/>
        </p:nvSpPr>
        <p:spPr bwMode="auto">
          <a:xfrm>
            <a:off x="7277100" y="454977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1400" b="1">
                <a:latin typeface="Arial Rounded MT Bold" panose="020F0704030504030204" pitchFamily="34" charset="0"/>
              </a:rPr>
              <a:t>v</a:t>
            </a:r>
            <a:r>
              <a:rPr lang="de-DE" altLang="zh-CN" sz="1400" b="1" baseline="-2500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87" name="Text Box 41"/>
          <p:cNvSpPr txBox="1">
            <a:spLocks noChangeArrowheads="1"/>
          </p:cNvSpPr>
          <p:nvPr/>
        </p:nvSpPr>
        <p:spPr bwMode="auto">
          <a:xfrm>
            <a:off x="5029200" y="1828800"/>
            <a:ext cx="3733800" cy="52387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Arial Rounded MT Bold" panose="020F0704030504030204" pitchFamily="34" charset="0"/>
              </a:rPr>
              <a:t>剩余网络</a:t>
            </a:r>
            <a:r>
              <a:rPr lang="de-DE" altLang="zh-CN" sz="2800" b="1" dirty="0">
                <a:latin typeface="Arial Rounded MT Bold" panose="020F0704030504030204" pitchFamily="34" charset="0"/>
              </a:rPr>
              <a:t>G</a:t>
            </a:r>
            <a:r>
              <a:rPr lang="de-DE" altLang="zh-CN" sz="2800" b="1" baseline="-25000" dirty="0">
                <a:latin typeface="Arial Rounded MT Bold" panose="020F0704030504030204" pitchFamily="34" charset="0"/>
              </a:rPr>
              <a:t>f</a:t>
            </a:r>
            <a:r>
              <a:rPr lang="de-DE" altLang="zh-CN" sz="2800" b="1" dirty="0">
                <a:latin typeface="Arial Rounded MT Bold" panose="020F0704030504030204" pitchFamily="34" charset="0"/>
              </a:rPr>
              <a:t> = (V,E</a:t>
            </a:r>
            <a:r>
              <a:rPr lang="de-DE" altLang="zh-CN" sz="2800" b="1" baseline="-25000" dirty="0">
                <a:latin typeface="Arial Rounded MT Bold" panose="020F0704030504030204" pitchFamily="34" charset="0"/>
              </a:rPr>
              <a:t>f</a:t>
            </a:r>
            <a:r>
              <a:rPr lang="de-DE" altLang="zh-CN" sz="2800" b="1" dirty="0"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88" name="Text Box 42"/>
          <p:cNvSpPr txBox="1">
            <a:spLocks noChangeArrowheads="1"/>
          </p:cNvSpPr>
          <p:nvPr/>
        </p:nvSpPr>
        <p:spPr bwMode="auto">
          <a:xfrm>
            <a:off x="6781800" y="4848225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89" name="Line 43"/>
          <p:cNvSpPr>
            <a:spLocks noChangeShapeType="1"/>
          </p:cNvSpPr>
          <p:nvPr/>
        </p:nvSpPr>
        <p:spPr bwMode="auto">
          <a:xfrm flipH="1">
            <a:off x="6553200" y="321627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0" name="Line 44"/>
          <p:cNvSpPr>
            <a:spLocks noChangeShapeType="1"/>
          </p:cNvSpPr>
          <p:nvPr/>
        </p:nvSpPr>
        <p:spPr bwMode="auto">
          <a:xfrm>
            <a:off x="6553200" y="477202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 wrap="none">
            <a:spAutoFit/>
          </a:bodyPr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1" name="Line 45"/>
          <p:cNvSpPr>
            <a:spLocks noChangeShapeType="1"/>
          </p:cNvSpPr>
          <p:nvPr/>
        </p:nvSpPr>
        <p:spPr bwMode="auto">
          <a:xfrm rot="21232646" flipV="1">
            <a:off x="5181600" y="3248025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2" name="Line 46"/>
          <p:cNvSpPr>
            <a:spLocks noChangeShapeType="1"/>
          </p:cNvSpPr>
          <p:nvPr/>
        </p:nvSpPr>
        <p:spPr bwMode="auto">
          <a:xfrm rot="10948727">
            <a:off x="5181600" y="4130675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3" name="Line 47"/>
          <p:cNvSpPr>
            <a:spLocks noChangeShapeType="1"/>
          </p:cNvSpPr>
          <p:nvPr/>
        </p:nvSpPr>
        <p:spPr bwMode="auto">
          <a:xfrm>
            <a:off x="6248400" y="336867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4" name="Line 48"/>
          <p:cNvSpPr>
            <a:spLocks noChangeShapeType="1"/>
          </p:cNvSpPr>
          <p:nvPr/>
        </p:nvSpPr>
        <p:spPr bwMode="auto">
          <a:xfrm flipV="1">
            <a:off x="6400800" y="336867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5" name="Line 49"/>
          <p:cNvSpPr>
            <a:spLocks noChangeShapeType="1"/>
          </p:cNvSpPr>
          <p:nvPr/>
        </p:nvSpPr>
        <p:spPr bwMode="auto">
          <a:xfrm>
            <a:off x="7467600" y="3368675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6" name="Line 50"/>
          <p:cNvSpPr>
            <a:spLocks noChangeShapeType="1"/>
          </p:cNvSpPr>
          <p:nvPr/>
        </p:nvSpPr>
        <p:spPr bwMode="auto">
          <a:xfrm flipH="1">
            <a:off x="6477000" y="3368675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7" name="Line 51"/>
          <p:cNvSpPr>
            <a:spLocks noChangeShapeType="1"/>
          </p:cNvSpPr>
          <p:nvPr/>
        </p:nvSpPr>
        <p:spPr bwMode="auto">
          <a:xfrm>
            <a:off x="7696200" y="3248025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8" name="Line 52"/>
          <p:cNvSpPr>
            <a:spLocks noChangeShapeType="1"/>
          </p:cNvSpPr>
          <p:nvPr/>
        </p:nvSpPr>
        <p:spPr bwMode="auto">
          <a:xfrm rot="10800000" flipV="1">
            <a:off x="7696200" y="4130675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99" name="Text Box 53"/>
          <p:cNvSpPr txBox="1">
            <a:spLocks noChangeArrowheads="1"/>
          </p:cNvSpPr>
          <p:nvPr/>
        </p:nvSpPr>
        <p:spPr bwMode="auto">
          <a:xfrm rot="16251548">
            <a:off x="5751513" y="3632200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solidFill>
                  <a:srgbClr val="FF3300"/>
                </a:solidFill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77874" name="Text Box 54"/>
          <p:cNvSpPr txBox="1">
            <a:spLocks noChangeArrowheads="1"/>
          </p:cNvSpPr>
          <p:nvPr/>
        </p:nvSpPr>
        <p:spPr bwMode="auto">
          <a:xfrm rot="1671448">
            <a:off x="5340350" y="451326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101" name="Text Box 55"/>
          <p:cNvSpPr txBox="1">
            <a:spLocks noChangeArrowheads="1"/>
          </p:cNvSpPr>
          <p:nvPr/>
        </p:nvSpPr>
        <p:spPr bwMode="auto">
          <a:xfrm>
            <a:off x="6705600" y="2911475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12</a:t>
            </a:r>
          </a:p>
        </p:txBody>
      </p:sp>
      <p:sp>
        <p:nvSpPr>
          <p:cNvPr id="77876" name="Text Box 56"/>
          <p:cNvSpPr txBox="1">
            <a:spLocks noChangeArrowheads="1"/>
          </p:cNvSpPr>
          <p:nvPr/>
        </p:nvSpPr>
        <p:spPr bwMode="auto">
          <a:xfrm rot="-2145434">
            <a:off x="5324475" y="3081338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77877" name="Text Box 57"/>
          <p:cNvSpPr txBox="1">
            <a:spLocks noChangeArrowheads="1"/>
          </p:cNvSpPr>
          <p:nvPr/>
        </p:nvSpPr>
        <p:spPr bwMode="auto">
          <a:xfrm rot="-5348452">
            <a:off x="6210300" y="366712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7878" name="Text Box 58"/>
          <p:cNvSpPr txBox="1">
            <a:spLocks noChangeArrowheads="1"/>
          </p:cNvSpPr>
          <p:nvPr/>
        </p:nvSpPr>
        <p:spPr bwMode="auto">
          <a:xfrm rot="-2120564">
            <a:off x="7915275" y="428466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77879" name="Text Box 59"/>
          <p:cNvSpPr txBox="1">
            <a:spLocks noChangeArrowheads="1"/>
          </p:cNvSpPr>
          <p:nvPr/>
        </p:nvSpPr>
        <p:spPr bwMode="auto">
          <a:xfrm>
            <a:off x="6781800" y="44958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7880" name="Text Box 60"/>
          <p:cNvSpPr txBox="1">
            <a:spLocks noChangeArrowheads="1"/>
          </p:cNvSpPr>
          <p:nvPr/>
        </p:nvSpPr>
        <p:spPr bwMode="auto">
          <a:xfrm rot="1953558">
            <a:off x="7932738" y="317341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77881" name="Text Box 61"/>
          <p:cNvSpPr txBox="1">
            <a:spLocks noChangeArrowheads="1"/>
          </p:cNvSpPr>
          <p:nvPr/>
        </p:nvSpPr>
        <p:spPr bwMode="auto">
          <a:xfrm rot="-5348452">
            <a:off x="7277100" y="3635375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7</a:t>
            </a:r>
          </a:p>
        </p:txBody>
      </p:sp>
      <p:sp>
        <p:nvSpPr>
          <p:cNvPr id="77882" name="Text Box 62"/>
          <p:cNvSpPr txBox="1">
            <a:spLocks noChangeArrowheads="1"/>
          </p:cNvSpPr>
          <p:nvPr/>
        </p:nvSpPr>
        <p:spPr bwMode="auto">
          <a:xfrm rot="-3155862">
            <a:off x="6823075" y="385286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09" name="Line 63"/>
          <p:cNvSpPr>
            <a:spLocks noChangeShapeType="1"/>
          </p:cNvSpPr>
          <p:nvPr/>
        </p:nvSpPr>
        <p:spPr bwMode="auto">
          <a:xfrm flipH="1">
            <a:off x="5332413" y="3325813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110" name="Line 64"/>
          <p:cNvSpPr>
            <a:spLocks noChangeShapeType="1"/>
          </p:cNvSpPr>
          <p:nvPr/>
        </p:nvSpPr>
        <p:spPr bwMode="auto">
          <a:xfrm rot="10705793" flipH="1" flipV="1">
            <a:off x="5334000" y="4086225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111" name="Line 65"/>
          <p:cNvSpPr>
            <a:spLocks noChangeShapeType="1"/>
          </p:cNvSpPr>
          <p:nvPr/>
        </p:nvSpPr>
        <p:spPr bwMode="auto">
          <a:xfrm flipV="1">
            <a:off x="6400800" y="3324225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112" name="Line 66"/>
          <p:cNvSpPr>
            <a:spLocks noChangeShapeType="1"/>
          </p:cNvSpPr>
          <p:nvPr/>
        </p:nvSpPr>
        <p:spPr bwMode="auto">
          <a:xfrm flipH="1">
            <a:off x="6477000" y="4848225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113" name="Line 67"/>
          <p:cNvSpPr>
            <a:spLocks noChangeShapeType="1"/>
          </p:cNvSpPr>
          <p:nvPr/>
        </p:nvSpPr>
        <p:spPr bwMode="auto">
          <a:xfrm flipH="1" flipV="1">
            <a:off x="7620000" y="3324225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</p:spPr>
        <p:txBody>
          <a:bodyPr/>
          <a:lstStyle/>
          <a:p>
            <a:pPr>
              <a:defRPr/>
            </a:pPr>
            <a:endParaRPr lang="zh-CN" altLang="en-US" b="1">
              <a:latin typeface="Arial Rounded MT Bold" panose="020F0704030504030204" pitchFamily="34" charset="0"/>
            </a:endParaRPr>
          </a:p>
        </p:txBody>
      </p:sp>
      <p:sp>
        <p:nvSpPr>
          <p:cNvPr id="114" name="Text Box 68"/>
          <p:cNvSpPr txBox="1">
            <a:spLocks noChangeArrowheads="1"/>
          </p:cNvSpPr>
          <p:nvPr/>
        </p:nvSpPr>
        <p:spPr bwMode="auto">
          <a:xfrm rot="19479436">
            <a:off x="5553075" y="3478213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77889" name="Text Box 69"/>
          <p:cNvSpPr txBox="1">
            <a:spLocks noChangeArrowheads="1"/>
          </p:cNvSpPr>
          <p:nvPr/>
        </p:nvSpPr>
        <p:spPr bwMode="auto">
          <a:xfrm rot="1671448">
            <a:off x="5568950" y="408781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116" name="Text Box 70"/>
          <p:cNvSpPr txBox="1">
            <a:spLocks noChangeArrowheads="1"/>
          </p:cNvSpPr>
          <p:nvPr/>
        </p:nvSpPr>
        <p:spPr bwMode="auto">
          <a:xfrm rot="1953558">
            <a:off x="7704138" y="3630613"/>
            <a:ext cx="685800" cy="3048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1400" b="1">
                <a:latin typeface="Arial Rounded MT Bold" panose="020F0704030504030204" pitchFamily="34" charset="0"/>
              </a:rPr>
              <a:t>15</a:t>
            </a:r>
          </a:p>
        </p:txBody>
      </p:sp>
      <p:sp>
        <p:nvSpPr>
          <p:cNvPr id="77891" name="Text Box 71"/>
          <p:cNvSpPr txBox="1">
            <a:spLocks noChangeArrowheads="1"/>
          </p:cNvSpPr>
          <p:nvPr/>
        </p:nvSpPr>
        <p:spPr bwMode="auto">
          <a:xfrm rot="-3155862">
            <a:off x="6594475" y="342741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 b="1"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3733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6600" y="1625600"/>
            <a:ext cx="7874000" cy="3352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Arial Rounded MT Bold" panose="020F0704030504030204" pitchFamily="34" charset="0"/>
              </a:rPr>
              <a:t>增广路径</a:t>
            </a:r>
            <a:r>
              <a:rPr lang="en-US" altLang="zh-CN" sz="3200" dirty="0">
                <a:latin typeface="Arial Rounded MT Bold" panose="020F0704030504030204" pitchFamily="34" charset="0"/>
              </a:rPr>
              <a:t>(</a:t>
            </a:r>
            <a:r>
              <a:rPr lang="de-DE" altLang="zh-CN" sz="3200" dirty="0">
                <a:latin typeface="Arial Rounded MT Bold" panose="020F0704030504030204" pitchFamily="34" charset="0"/>
              </a:rPr>
              <a:t>augmenting path</a:t>
            </a:r>
            <a:r>
              <a:rPr lang="en-US" altLang="zh-CN" sz="3200" dirty="0">
                <a:latin typeface="Arial Rounded MT Bold" panose="020F070403050403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剩余网络</a:t>
            </a:r>
            <a:r>
              <a:rPr lang="de-DE" altLang="zh-CN" sz="2800" dirty="0">
                <a:latin typeface="Arial Rounded MT Bold" panose="020F0704030504030204" pitchFamily="34" charset="0"/>
              </a:rPr>
              <a:t>G</a:t>
            </a:r>
            <a:r>
              <a:rPr lang="de-DE" altLang="zh-CN" sz="2800" baseline="-25000" dirty="0">
                <a:latin typeface="Arial Rounded MT Bold" panose="020F0704030504030204" pitchFamily="34" charset="0"/>
              </a:rPr>
              <a:t>f </a:t>
            </a:r>
            <a:r>
              <a:rPr lang="zh-CN" altLang="en-US" sz="2800" dirty="0">
                <a:latin typeface="Arial Rounded MT Bold" panose="020F0704030504030204" pitchFamily="34" charset="0"/>
              </a:rPr>
              <a:t>中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latin typeface="Arial Rounded MT Bold" panose="020F0704030504030204" pitchFamily="34" charset="0"/>
              </a:rPr>
              <a:t>的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(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简单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)</a:t>
            </a:r>
            <a:r>
              <a:rPr lang="zh-CN" altLang="en-US" sz="2800" dirty="0">
                <a:latin typeface="Arial Rounded MT Bold" panose="020F0704030504030204" pitchFamily="34" charset="0"/>
              </a:rPr>
              <a:t>路径</a:t>
            </a:r>
            <a:endParaRPr lang="en-US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增广路径</a:t>
            </a:r>
            <a:r>
              <a:rPr lang="en-US" altLang="zh-CN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</a:t>
            </a:r>
            <a:r>
              <a:rPr lang="zh-CN" alt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的剩余容量</a:t>
            </a:r>
            <a:r>
              <a:rPr lang="en-US" altLang="zh-CN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de-DE" altLang="zh-CN" sz="2800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</a:t>
            </a: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(p) =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min{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de-DE" altLang="zh-CN" sz="2800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</a:t>
            </a: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(u,v): (u,v) 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在路径</a:t>
            </a: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上 </a:t>
            </a:r>
            <a:r>
              <a:rPr lang="de-DE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}</a:t>
            </a:r>
            <a:endParaRPr lang="en-US" altLang="zh-CN" sz="2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</a:rPr>
              <a:t>:</a:t>
            </a:r>
            <a:r>
              <a:rPr lang="zh-CN" altLang="en-US" sz="3800" dirty="0">
                <a:solidFill>
                  <a:schemeClr val="accent2"/>
                </a:solidFill>
              </a:rPr>
              <a:t>增广路径</a:t>
            </a:r>
          </a:p>
        </p:txBody>
      </p:sp>
    </p:spTree>
    <p:extLst>
      <p:ext uri="{BB962C8B-B14F-4D97-AF65-F5344CB8AC3E}">
        <p14:creationId xmlns:p14="http://schemas.microsoft.com/office/powerpoint/2010/main" val="1348429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</a:rPr>
              <a:t>:</a:t>
            </a:r>
            <a:r>
              <a:rPr lang="zh-CN" altLang="en-US" sz="3800" dirty="0">
                <a:solidFill>
                  <a:schemeClr val="accent2"/>
                </a:solidFill>
              </a:rPr>
              <a:t>增广路径</a:t>
            </a:r>
          </a:p>
        </p:txBody>
      </p:sp>
      <p:sp>
        <p:nvSpPr>
          <p:cNvPr id="79875" name="Oval 73"/>
          <p:cNvSpPr>
            <a:spLocks noChangeArrowheads="1"/>
          </p:cNvSpPr>
          <p:nvPr/>
        </p:nvSpPr>
        <p:spPr bwMode="auto">
          <a:xfrm>
            <a:off x="1905000" y="3211513"/>
            <a:ext cx="490538" cy="5032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2000" b="1">
                <a:latin typeface="Arial Rounded MT Bold" panose="020F0704030504030204" pitchFamily="34" charset="0"/>
              </a:rPr>
              <a:t>S</a:t>
            </a:r>
          </a:p>
        </p:txBody>
      </p:sp>
      <p:sp>
        <p:nvSpPr>
          <p:cNvPr id="79876" name="Oval 74"/>
          <p:cNvSpPr>
            <a:spLocks noChangeArrowheads="1"/>
          </p:cNvSpPr>
          <p:nvPr/>
        </p:nvSpPr>
        <p:spPr bwMode="auto">
          <a:xfrm>
            <a:off x="6321425" y="3211513"/>
            <a:ext cx="490538" cy="50323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2000" b="1">
                <a:latin typeface="Arial Rounded MT Bold" panose="020F0704030504030204" pitchFamily="34" charset="0"/>
              </a:rPr>
              <a:t>t</a:t>
            </a:r>
          </a:p>
        </p:txBody>
      </p:sp>
      <p:sp>
        <p:nvSpPr>
          <p:cNvPr id="79877" name="Oval 75"/>
          <p:cNvSpPr>
            <a:spLocks noChangeArrowheads="1"/>
          </p:cNvSpPr>
          <p:nvPr/>
        </p:nvSpPr>
        <p:spPr bwMode="auto">
          <a:xfrm>
            <a:off x="3376613" y="2208213"/>
            <a:ext cx="490537" cy="5016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2000" b="1">
                <a:latin typeface="Arial Rounded MT Bold" panose="020F0704030504030204" pitchFamily="34" charset="0"/>
              </a:rPr>
              <a:t>v</a:t>
            </a:r>
            <a:r>
              <a:rPr lang="de-DE" altLang="zh-CN" sz="2000" b="1" baseline="-2500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79878" name="Oval 76"/>
          <p:cNvSpPr>
            <a:spLocks noChangeArrowheads="1"/>
          </p:cNvSpPr>
          <p:nvPr/>
        </p:nvSpPr>
        <p:spPr bwMode="auto">
          <a:xfrm>
            <a:off x="3376613" y="4216400"/>
            <a:ext cx="490537" cy="5016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2000" b="1">
                <a:latin typeface="Arial Rounded MT Bold" panose="020F0704030504030204" pitchFamily="34" charset="0"/>
              </a:rPr>
              <a:t>v</a:t>
            </a:r>
            <a:r>
              <a:rPr lang="de-DE" altLang="zh-CN" sz="2000" b="1" baseline="-2500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79879" name="Oval 77"/>
          <p:cNvSpPr>
            <a:spLocks noChangeArrowheads="1"/>
          </p:cNvSpPr>
          <p:nvPr/>
        </p:nvSpPr>
        <p:spPr bwMode="auto">
          <a:xfrm>
            <a:off x="4849813" y="2157413"/>
            <a:ext cx="490537" cy="5016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2000" b="1">
                <a:latin typeface="Arial Rounded MT Bold" panose="020F0704030504030204" pitchFamily="34" charset="0"/>
              </a:rPr>
              <a:t>v</a:t>
            </a:r>
            <a:r>
              <a:rPr lang="de-DE" altLang="zh-CN" sz="2000" b="1" baseline="-2500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9880" name="Oval 78"/>
          <p:cNvSpPr>
            <a:spLocks noChangeArrowheads="1"/>
          </p:cNvSpPr>
          <p:nvPr/>
        </p:nvSpPr>
        <p:spPr bwMode="auto">
          <a:xfrm>
            <a:off x="4849813" y="4216400"/>
            <a:ext cx="490537" cy="5016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sz="2000" b="1">
                <a:latin typeface="Arial Rounded MT Bold" panose="020F0704030504030204" pitchFamily="34" charset="0"/>
              </a:rPr>
              <a:t>v</a:t>
            </a:r>
            <a:r>
              <a:rPr lang="de-DE" altLang="zh-CN" sz="2000" b="1" baseline="-2500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79881" name="Line 79"/>
          <p:cNvSpPr>
            <a:spLocks noChangeShapeType="1"/>
          </p:cNvSpPr>
          <p:nvPr/>
        </p:nvSpPr>
        <p:spPr bwMode="auto">
          <a:xfrm flipH="1">
            <a:off x="3916363" y="2459038"/>
            <a:ext cx="981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2" name="Line 80"/>
          <p:cNvSpPr>
            <a:spLocks noChangeShapeType="1"/>
          </p:cNvSpPr>
          <p:nvPr/>
        </p:nvSpPr>
        <p:spPr bwMode="auto">
          <a:xfrm>
            <a:off x="3916363" y="4508500"/>
            <a:ext cx="9810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3" name="Line 81"/>
          <p:cNvSpPr>
            <a:spLocks noChangeShapeType="1"/>
          </p:cNvSpPr>
          <p:nvPr/>
        </p:nvSpPr>
        <p:spPr bwMode="auto">
          <a:xfrm rot="21232646" flipV="1">
            <a:off x="2151063" y="2500313"/>
            <a:ext cx="1273175" cy="703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4" name="Line 82"/>
          <p:cNvSpPr>
            <a:spLocks noChangeShapeType="1"/>
          </p:cNvSpPr>
          <p:nvPr/>
        </p:nvSpPr>
        <p:spPr bwMode="auto">
          <a:xfrm rot="-10651273">
            <a:off x="2151063" y="3663950"/>
            <a:ext cx="1176337" cy="703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5" name="Line 83"/>
          <p:cNvSpPr>
            <a:spLocks noChangeShapeType="1"/>
          </p:cNvSpPr>
          <p:nvPr/>
        </p:nvSpPr>
        <p:spPr bwMode="auto">
          <a:xfrm>
            <a:off x="3524250" y="2659063"/>
            <a:ext cx="0" cy="1606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6" name="Line 84"/>
          <p:cNvSpPr>
            <a:spLocks noChangeShapeType="1"/>
          </p:cNvSpPr>
          <p:nvPr/>
        </p:nvSpPr>
        <p:spPr bwMode="auto">
          <a:xfrm flipV="1">
            <a:off x="3721100" y="2659063"/>
            <a:ext cx="0" cy="1606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7" name="Line 85"/>
          <p:cNvSpPr>
            <a:spLocks noChangeShapeType="1"/>
          </p:cNvSpPr>
          <p:nvPr/>
        </p:nvSpPr>
        <p:spPr bwMode="auto">
          <a:xfrm>
            <a:off x="5094288" y="2659063"/>
            <a:ext cx="0" cy="1606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8" name="Line 86"/>
          <p:cNvSpPr>
            <a:spLocks noChangeShapeType="1"/>
          </p:cNvSpPr>
          <p:nvPr/>
        </p:nvSpPr>
        <p:spPr bwMode="auto">
          <a:xfrm flipH="1">
            <a:off x="3817938" y="2659063"/>
            <a:ext cx="1177925" cy="1606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89" name="Line 87"/>
          <p:cNvSpPr>
            <a:spLocks noChangeShapeType="1"/>
          </p:cNvSpPr>
          <p:nvPr/>
        </p:nvSpPr>
        <p:spPr bwMode="auto">
          <a:xfrm>
            <a:off x="5389563" y="2500313"/>
            <a:ext cx="1079500" cy="703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90" name="Line 88"/>
          <p:cNvSpPr>
            <a:spLocks noChangeShapeType="1"/>
          </p:cNvSpPr>
          <p:nvPr/>
        </p:nvSpPr>
        <p:spPr bwMode="auto">
          <a:xfrm rot="10800000" flipV="1">
            <a:off x="5389563" y="3663950"/>
            <a:ext cx="981075" cy="703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891" name="Text Box 89"/>
          <p:cNvSpPr txBox="1">
            <a:spLocks noChangeArrowheads="1"/>
          </p:cNvSpPr>
          <p:nvPr/>
        </p:nvSpPr>
        <p:spPr bwMode="auto">
          <a:xfrm rot="-5348452">
            <a:off x="2815432" y="3007519"/>
            <a:ext cx="903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79892" name="Text Box 90"/>
          <p:cNvSpPr txBox="1">
            <a:spLocks noChangeArrowheads="1"/>
          </p:cNvSpPr>
          <p:nvPr/>
        </p:nvSpPr>
        <p:spPr bwMode="auto">
          <a:xfrm rot="1671448">
            <a:off x="2384425" y="4111625"/>
            <a:ext cx="884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79893" name="Text Box 91"/>
          <p:cNvSpPr txBox="1">
            <a:spLocks noChangeArrowheads="1"/>
          </p:cNvSpPr>
          <p:nvPr/>
        </p:nvSpPr>
        <p:spPr bwMode="auto">
          <a:xfrm>
            <a:off x="4113213" y="2057400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12</a:t>
            </a:r>
          </a:p>
        </p:txBody>
      </p:sp>
      <p:sp>
        <p:nvSpPr>
          <p:cNvPr id="79894" name="Text Box 92"/>
          <p:cNvSpPr txBox="1">
            <a:spLocks noChangeArrowheads="1"/>
          </p:cNvSpPr>
          <p:nvPr/>
        </p:nvSpPr>
        <p:spPr bwMode="auto">
          <a:xfrm rot="-2145434">
            <a:off x="2422525" y="2425700"/>
            <a:ext cx="608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79895" name="Text Box 93"/>
          <p:cNvSpPr txBox="1">
            <a:spLocks noChangeArrowheads="1"/>
          </p:cNvSpPr>
          <p:nvPr/>
        </p:nvSpPr>
        <p:spPr bwMode="auto">
          <a:xfrm rot="-5348452">
            <a:off x="3407569" y="3053556"/>
            <a:ext cx="903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9896" name="Text Box 94"/>
          <p:cNvSpPr txBox="1">
            <a:spLocks noChangeArrowheads="1"/>
          </p:cNvSpPr>
          <p:nvPr/>
        </p:nvSpPr>
        <p:spPr bwMode="auto">
          <a:xfrm rot="-2120564">
            <a:off x="5632450" y="3814763"/>
            <a:ext cx="884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79897" name="Text Box 95"/>
          <p:cNvSpPr txBox="1">
            <a:spLocks noChangeArrowheads="1"/>
          </p:cNvSpPr>
          <p:nvPr/>
        </p:nvSpPr>
        <p:spPr bwMode="auto">
          <a:xfrm>
            <a:off x="4254500" y="41148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79898" name="Text Box 96"/>
          <p:cNvSpPr txBox="1">
            <a:spLocks noChangeArrowheads="1"/>
          </p:cNvSpPr>
          <p:nvPr/>
        </p:nvSpPr>
        <p:spPr bwMode="auto">
          <a:xfrm rot="1953558">
            <a:off x="5899150" y="2568575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79899" name="Text Box 97"/>
          <p:cNvSpPr txBox="1">
            <a:spLocks noChangeArrowheads="1"/>
          </p:cNvSpPr>
          <p:nvPr/>
        </p:nvSpPr>
        <p:spPr bwMode="auto">
          <a:xfrm rot="-5348452">
            <a:off x="4780757" y="3012281"/>
            <a:ext cx="903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7</a:t>
            </a:r>
          </a:p>
        </p:txBody>
      </p:sp>
      <p:sp>
        <p:nvSpPr>
          <p:cNvPr id="79900" name="Text Box 98"/>
          <p:cNvSpPr txBox="1">
            <a:spLocks noChangeArrowheads="1"/>
          </p:cNvSpPr>
          <p:nvPr/>
        </p:nvSpPr>
        <p:spPr bwMode="auto">
          <a:xfrm rot="-3155862">
            <a:off x="4209257" y="3263106"/>
            <a:ext cx="903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79901" name="Line 99"/>
          <p:cNvSpPr>
            <a:spLocks noChangeShapeType="1"/>
          </p:cNvSpPr>
          <p:nvPr/>
        </p:nvSpPr>
        <p:spPr bwMode="auto">
          <a:xfrm flipH="1">
            <a:off x="2344738" y="2603500"/>
            <a:ext cx="1079500" cy="703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902" name="Line 100"/>
          <p:cNvSpPr>
            <a:spLocks noChangeShapeType="1"/>
          </p:cNvSpPr>
          <p:nvPr/>
        </p:nvSpPr>
        <p:spPr bwMode="auto">
          <a:xfrm rot="10705793" flipH="1" flipV="1">
            <a:off x="2346325" y="3605213"/>
            <a:ext cx="1079500" cy="703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903" name="Line 101"/>
          <p:cNvSpPr>
            <a:spLocks noChangeShapeType="1"/>
          </p:cNvSpPr>
          <p:nvPr/>
        </p:nvSpPr>
        <p:spPr bwMode="auto">
          <a:xfrm flipV="1">
            <a:off x="3721100" y="2601913"/>
            <a:ext cx="1176338" cy="16065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904" name="Line 102"/>
          <p:cNvSpPr>
            <a:spLocks noChangeShapeType="1"/>
          </p:cNvSpPr>
          <p:nvPr/>
        </p:nvSpPr>
        <p:spPr bwMode="auto">
          <a:xfrm flipH="1">
            <a:off x="3817938" y="4610100"/>
            <a:ext cx="1079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905" name="Line 103"/>
          <p:cNvSpPr>
            <a:spLocks noChangeShapeType="1"/>
          </p:cNvSpPr>
          <p:nvPr/>
        </p:nvSpPr>
        <p:spPr bwMode="auto">
          <a:xfrm flipH="1" flipV="1">
            <a:off x="5291138" y="2601913"/>
            <a:ext cx="1079500" cy="701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79906" name="Text Box 104"/>
          <p:cNvSpPr txBox="1">
            <a:spLocks noChangeArrowheads="1"/>
          </p:cNvSpPr>
          <p:nvPr/>
        </p:nvSpPr>
        <p:spPr bwMode="auto">
          <a:xfrm rot="-2120564">
            <a:off x="2654300" y="2803525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79907" name="Text Box 105"/>
          <p:cNvSpPr txBox="1">
            <a:spLocks noChangeArrowheads="1"/>
          </p:cNvSpPr>
          <p:nvPr/>
        </p:nvSpPr>
        <p:spPr bwMode="auto">
          <a:xfrm rot="1671448">
            <a:off x="2679700" y="3551238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79908" name="Text Box 106"/>
          <p:cNvSpPr txBox="1">
            <a:spLocks noChangeArrowheads="1"/>
          </p:cNvSpPr>
          <p:nvPr/>
        </p:nvSpPr>
        <p:spPr bwMode="auto">
          <a:xfrm>
            <a:off x="4211638" y="4610100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11</a:t>
            </a:r>
          </a:p>
        </p:txBody>
      </p:sp>
      <p:sp>
        <p:nvSpPr>
          <p:cNvPr id="79909" name="Text Box 107"/>
          <p:cNvSpPr txBox="1">
            <a:spLocks noChangeArrowheads="1"/>
          </p:cNvSpPr>
          <p:nvPr/>
        </p:nvSpPr>
        <p:spPr bwMode="auto">
          <a:xfrm rot="1953558">
            <a:off x="5434013" y="2951163"/>
            <a:ext cx="88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15</a:t>
            </a:r>
          </a:p>
        </p:txBody>
      </p:sp>
      <p:sp>
        <p:nvSpPr>
          <p:cNvPr id="79910" name="Text Box 108"/>
          <p:cNvSpPr txBox="1">
            <a:spLocks noChangeArrowheads="1"/>
          </p:cNvSpPr>
          <p:nvPr/>
        </p:nvSpPr>
        <p:spPr bwMode="auto">
          <a:xfrm rot="-3155862">
            <a:off x="3913982" y="2701131"/>
            <a:ext cx="903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4A05E97-782C-EF48-BAE7-B7631B71F08F}"/>
              </a:ext>
            </a:extLst>
          </p:cNvPr>
          <p:cNvSpPr txBox="1"/>
          <p:nvPr/>
        </p:nvSpPr>
        <p:spPr>
          <a:xfrm>
            <a:off x="2395538" y="5221287"/>
            <a:ext cx="4572000" cy="579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此增广路径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的剩余容量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: 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041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2" name="Slide Number Placeholder 40"/>
          <p:cNvSpPr>
            <a:spLocks noGrp="1"/>
          </p:cNvSpPr>
          <p:nvPr>
            <p:ph type="sldNum" sz="quarter" idx="12"/>
          </p:nvPr>
        </p:nvSpPr>
        <p:spPr>
          <a:xfrm>
            <a:off x="6810935" y="6366210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5A2A74A-398F-4474-B742-25E559C7B596}" type="slidenum">
              <a:rPr lang="en-US" altLang="zh-CN">
                <a:latin typeface="Arial Black" panose="020B0A04020102020204" pitchFamily="34" charset="0"/>
              </a:rPr>
              <a:pPr eaLnBrk="1" hangingPunct="1"/>
              <a:t>26</a:t>
            </a:fld>
            <a:endParaRPr lang="en-US" altLang="zh-CN" dirty="0">
              <a:latin typeface="Arial Black" panose="020B0A04020102020204" pitchFamily="34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90862" y="1065005"/>
            <a:ext cx="8991600" cy="2514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对于增广路径</a:t>
            </a:r>
            <a:r>
              <a:rPr lang="de-DE" altLang="zh-CN" dirty="0">
                <a:latin typeface="Arial Rounded MT Bold" panose="020F0704030504030204" pitchFamily="34" charset="0"/>
              </a:rPr>
              <a:t>p</a:t>
            </a:r>
            <a:r>
              <a:rPr lang="en-US" altLang="zh-CN" dirty="0">
                <a:latin typeface="Arial Rounded MT Bold" panose="020F0704030504030204" pitchFamily="34" charset="0"/>
              </a:rPr>
              <a:t>, </a:t>
            </a:r>
            <a:r>
              <a:rPr lang="zh-CN" altLang="en-US" dirty="0">
                <a:latin typeface="Arial Rounded MT Bold" panose="020F0704030504030204" pitchFamily="34" charset="0"/>
              </a:rPr>
              <a:t>定义流函数 </a:t>
            </a:r>
            <a:r>
              <a:rPr lang="de-DE" altLang="zh-CN" dirty="0">
                <a:latin typeface="Arial Rounded MT Bold" panose="020F0704030504030204" pitchFamily="34" charset="0"/>
              </a:rPr>
              <a:t>f</a:t>
            </a:r>
            <a:r>
              <a:rPr lang="de-DE" altLang="zh-CN" baseline="-25000" dirty="0">
                <a:latin typeface="Arial Rounded MT Bold" panose="020F0704030504030204" pitchFamily="34" charset="0"/>
              </a:rPr>
              <a:t>p</a:t>
            </a:r>
            <a:r>
              <a:rPr lang="de-DE" altLang="zh-CN" dirty="0">
                <a:latin typeface="Arial Rounded MT Bold" panose="020F0704030504030204" pitchFamily="34" charset="0"/>
              </a:rPr>
              <a:t>: V x V </a:t>
            </a:r>
            <a:r>
              <a:rPr lang="de-DE" altLang="zh-CN" dirty="0">
                <a:latin typeface="Arial Rounded MT Bold" panose="020F07040305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de-DE" altLang="zh-CN" dirty="0">
                <a:latin typeface="Arial Rounded MT Bold" panose="020F0704030504030204" pitchFamily="34" charset="0"/>
              </a:rPr>
              <a:t> R</a:t>
            </a:r>
            <a:r>
              <a:rPr lang="zh-CN" altLang="en-US" dirty="0">
                <a:latin typeface="Arial Rounded MT Bold" panose="020F0704030504030204" pitchFamily="34" charset="0"/>
              </a:rPr>
              <a:t>：</a:t>
            </a:r>
            <a:endParaRPr lang="de-DE" altLang="zh-CN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r>
              <a:rPr lang="de-DE" altLang="zh-CN" dirty="0">
                <a:latin typeface="Arial Rounded MT Bold" panose="020F0704030504030204" pitchFamily="34" charset="0"/>
              </a:rPr>
              <a:t>f</a:t>
            </a:r>
            <a:r>
              <a:rPr lang="de-DE" altLang="zh-CN" baseline="-25000" dirty="0">
                <a:latin typeface="Arial Rounded MT Bold" panose="020F0704030504030204" pitchFamily="34" charset="0"/>
              </a:rPr>
              <a:t>p</a:t>
            </a:r>
            <a:r>
              <a:rPr lang="de-DE" altLang="zh-CN" dirty="0">
                <a:latin typeface="Arial Rounded MT Bold" panose="020F0704030504030204" pitchFamily="34" charset="0"/>
              </a:rPr>
              <a:t>(u,v)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  <a:r>
              <a:rPr lang="de-DE" altLang="zh-CN" dirty="0">
                <a:latin typeface="Arial Rounded MT Bold" panose="020F0704030504030204" pitchFamily="34" charset="0"/>
              </a:rPr>
              <a:t>=     </a:t>
            </a:r>
          </a:p>
          <a:p>
            <a:pPr lvl="1">
              <a:lnSpc>
                <a:spcPct val="90000"/>
              </a:lnSpc>
            </a:pPr>
            <a:r>
              <a:rPr lang="de-DE" altLang="zh-CN" dirty="0">
                <a:latin typeface="Arial Rounded MT Bold" panose="020F0704030504030204" pitchFamily="34" charset="0"/>
              </a:rPr>
              <a:t>c</a:t>
            </a:r>
            <a:r>
              <a:rPr lang="de-DE" altLang="zh-CN" baseline="-25000" dirty="0">
                <a:latin typeface="Arial Rounded MT Bold" panose="020F0704030504030204" pitchFamily="34" charset="0"/>
              </a:rPr>
              <a:t>f</a:t>
            </a:r>
            <a:r>
              <a:rPr lang="de-DE" altLang="zh-CN" dirty="0">
                <a:latin typeface="Arial Rounded MT Bold" panose="020F0704030504030204" pitchFamily="34" charset="0"/>
              </a:rPr>
              <a:t>(p)    </a:t>
            </a:r>
            <a:r>
              <a:rPr lang="zh-CN" altLang="en-US" dirty="0">
                <a:latin typeface="Arial Rounded MT Bold" panose="020F0704030504030204" pitchFamily="34" charset="0"/>
              </a:rPr>
              <a:t>如果</a:t>
            </a:r>
            <a:r>
              <a:rPr lang="de-DE" altLang="zh-CN" dirty="0">
                <a:latin typeface="Arial Rounded MT Bold" panose="020F0704030504030204" pitchFamily="34" charset="0"/>
              </a:rPr>
              <a:t>(u,v)</a:t>
            </a:r>
            <a:r>
              <a:rPr lang="zh-CN" altLang="en-US" dirty="0">
                <a:latin typeface="Arial Rounded MT Bold" panose="020F0704030504030204" pitchFamily="34" charset="0"/>
              </a:rPr>
              <a:t>在路径</a:t>
            </a:r>
            <a:r>
              <a:rPr lang="de-DE" altLang="zh-CN" dirty="0">
                <a:latin typeface="Arial Rounded MT Bold" panose="020F0704030504030204" pitchFamily="34" charset="0"/>
              </a:rPr>
              <a:t>p</a:t>
            </a:r>
            <a:r>
              <a:rPr lang="zh-CN" altLang="en-US" dirty="0">
                <a:latin typeface="Arial Rounded MT Bold" panose="020F0704030504030204" pitchFamily="34" charset="0"/>
              </a:rPr>
              <a:t>上</a:t>
            </a:r>
            <a:endParaRPr lang="de-DE" altLang="zh-CN" dirty="0">
              <a:latin typeface="Arial Rounded MT Bold" panose="020F07040305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de-DE" altLang="zh-CN" dirty="0">
                <a:latin typeface="Arial Rounded MT Bold" panose="020F0704030504030204" pitchFamily="34" charset="0"/>
              </a:rPr>
              <a:t>- c</a:t>
            </a:r>
            <a:r>
              <a:rPr lang="de-DE" altLang="zh-CN" baseline="-25000" dirty="0">
                <a:latin typeface="Arial Rounded MT Bold" panose="020F0704030504030204" pitchFamily="34" charset="0"/>
              </a:rPr>
              <a:t>f</a:t>
            </a:r>
            <a:r>
              <a:rPr lang="de-DE" altLang="zh-CN" dirty="0">
                <a:latin typeface="Arial Rounded MT Bold" panose="020F0704030504030204" pitchFamily="34" charset="0"/>
              </a:rPr>
              <a:t>(p)  </a:t>
            </a:r>
            <a:r>
              <a:rPr lang="zh-CN" altLang="en-US" dirty="0">
                <a:latin typeface="Arial Rounded MT Bold" panose="020F0704030504030204" pitchFamily="34" charset="0"/>
              </a:rPr>
              <a:t>如果</a:t>
            </a:r>
            <a:r>
              <a:rPr lang="de-DE" altLang="zh-CN" dirty="0">
                <a:latin typeface="Arial Rounded MT Bold" panose="020F0704030504030204" pitchFamily="34" charset="0"/>
              </a:rPr>
              <a:t>(</a:t>
            </a:r>
            <a:r>
              <a:rPr lang="en-US" altLang="zh-CN" dirty="0">
                <a:latin typeface="Arial Rounded MT Bold" panose="020F0704030504030204" pitchFamily="34" charset="0"/>
              </a:rPr>
              <a:t>v</a:t>
            </a:r>
            <a:r>
              <a:rPr lang="de-DE" altLang="zh-CN" dirty="0">
                <a:latin typeface="Arial Rounded MT Bold" panose="020F0704030504030204" pitchFamily="34" charset="0"/>
              </a:rPr>
              <a:t>,u)</a:t>
            </a:r>
            <a:r>
              <a:rPr lang="zh-CN" altLang="en-US" dirty="0">
                <a:latin typeface="Arial Rounded MT Bold" panose="020F0704030504030204" pitchFamily="34" charset="0"/>
              </a:rPr>
              <a:t>在路径</a:t>
            </a:r>
            <a:r>
              <a:rPr lang="de-DE" altLang="zh-CN" dirty="0">
                <a:latin typeface="Arial Rounded MT Bold" panose="020F0704030504030204" pitchFamily="34" charset="0"/>
              </a:rPr>
              <a:t>p</a:t>
            </a:r>
            <a:r>
              <a:rPr lang="zh-CN" altLang="en-US" dirty="0">
                <a:latin typeface="Arial Rounded MT Bold" panose="020F0704030504030204" pitchFamily="34" charset="0"/>
              </a:rPr>
              <a:t>上</a:t>
            </a:r>
            <a:endParaRPr lang="de-DE" altLang="zh-CN" dirty="0">
              <a:latin typeface="Arial Rounded MT Bold" panose="020F07040305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de-DE" altLang="zh-CN" dirty="0">
                <a:latin typeface="Arial Rounded MT Bold" panose="020F0704030504030204" pitchFamily="34" charset="0"/>
              </a:rPr>
              <a:t> 0         </a:t>
            </a:r>
            <a:r>
              <a:rPr lang="zh-CN" altLang="en-US" dirty="0">
                <a:latin typeface="Arial Rounded MT Bold" panose="020F0704030504030204" pitchFamily="34" charset="0"/>
              </a:rPr>
              <a:t>其它</a:t>
            </a:r>
            <a:endParaRPr lang="de-DE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112" y="252642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</a:rPr>
              <a:t>:</a:t>
            </a:r>
            <a:r>
              <a:rPr lang="zh-CN" altLang="en-US" sz="3800" dirty="0">
                <a:solidFill>
                  <a:schemeClr val="accent2"/>
                </a:solidFill>
              </a:rPr>
              <a:t>流增广</a:t>
            </a:r>
          </a:p>
        </p:txBody>
      </p:sp>
      <p:grpSp>
        <p:nvGrpSpPr>
          <p:cNvPr id="80901" name="组合 39"/>
          <p:cNvGrpSpPr>
            <a:grpSpLocks/>
          </p:cNvGrpSpPr>
          <p:nvPr/>
        </p:nvGrpSpPr>
        <p:grpSpPr bwMode="auto">
          <a:xfrm>
            <a:off x="1855930" y="3429000"/>
            <a:ext cx="4906963" cy="2660650"/>
            <a:chOff x="1905000" y="3581390"/>
            <a:chExt cx="4906864" cy="2660718"/>
          </a:xfrm>
        </p:grpSpPr>
        <p:sp>
          <p:nvSpPr>
            <p:cNvPr id="80903" name="Oval 73"/>
            <p:cNvSpPr>
              <a:spLocks noChangeArrowheads="1"/>
            </p:cNvSpPr>
            <p:nvPr/>
          </p:nvSpPr>
          <p:spPr bwMode="auto">
            <a:xfrm>
              <a:off x="1905000" y="4736042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80904" name="Oval 74"/>
            <p:cNvSpPr>
              <a:spLocks noChangeArrowheads="1"/>
            </p:cNvSpPr>
            <p:nvPr/>
          </p:nvSpPr>
          <p:spPr bwMode="auto">
            <a:xfrm>
              <a:off x="6321178" y="4736042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80905" name="Oval 75"/>
            <p:cNvSpPr>
              <a:spLocks noChangeArrowheads="1"/>
            </p:cNvSpPr>
            <p:nvPr/>
          </p:nvSpPr>
          <p:spPr bwMode="auto">
            <a:xfrm>
              <a:off x="3377059" y="3731997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0906" name="Oval 76"/>
            <p:cNvSpPr>
              <a:spLocks noChangeArrowheads="1"/>
            </p:cNvSpPr>
            <p:nvPr/>
          </p:nvSpPr>
          <p:spPr bwMode="auto">
            <a:xfrm>
              <a:off x="3377059" y="5740086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0907" name="Oval 77"/>
            <p:cNvSpPr>
              <a:spLocks noChangeArrowheads="1"/>
            </p:cNvSpPr>
            <p:nvPr/>
          </p:nvSpPr>
          <p:spPr bwMode="auto">
            <a:xfrm>
              <a:off x="4849118" y="3681794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0908" name="Oval 78"/>
            <p:cNvSpPr>
              <a:spLocks noChangeArrowheads="1"/>
            </p:cNvSpPr>
            <p:nvPr/>
          </p:nvSpPr>
          <p:spPr bwMode="auto">
            <a:xfrm>
              <a:off x="4849118" y="5740086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0909" name="Line 79"/>
            <p:cNvSpPr>
              <a:spLocks noChangeShapeType="1"/>
            </p:cNvSpPr>
            <p:nvPr/>
          </p:nvSpPr>
          <p:spPr bwMode="auto">
            <a:xfrm flipH="1">
              <a:off x="3916814" y="3983008"/>
              <a:ext cx="9813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0910" name="Line 80"/>
            <p:cNvSpPr>
              <a:spLocks noChangeShapeType="1"/>
            </p:cNvSpPr>
            <p:nvPr/>
          </p:nvSpPr>
          <p:spPr bwMode="auto">
            <a:xfrm>
              <a:off x="3916814" y="6032933"/>
              <a:ext cx="9813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0911" name="Line 81"/>
            <p:cNvSpPr>
              <a:spLocks noChangeShapeType="1"/>
            </p:cNvSpPr>
            <p:nvPr/>
          </p:nvSpPr>
          <p:spPr bwMode="auto">
            <a:xfrm rot="21232646" flipV="1">
              <a:off x="2150343" y="4024843"/>
              <a:ext cx="1273741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2" name="Line 82"/>
            <p:cNvSpPr>
              <a:spLocks noChangeShapeType="1"/>
            </p:cNvSpPr>
            <p:nvPr/>
          </p:nvSpPr>
          <p:spPr bwMode="auto">
            <a:xfrm rot="-10651273">
              <a:off x="2150343" y="5187862"/>
              <a:ext cx="1177647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3" name="Line 83"/>
            <p:cNvSpPr>
              <a:spLocks noChangeShapeType="1"/>
            </p:cNvSpPr>
            <p:nvPr/>
          </p:nvSpPr>
          <p:spPr bwMode="auto">
            <a:xfrm>
              <a:off x="3524265" y="4183817"/>
              <a:ext cx="0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4" name="Line 84"/>
            <p:cNvSpPr>
              <a:spLocks noChangeShapeType="1"/>
            </p:cNvSpPr>
            <p:nvPr/>
          </p:nvSpPr>
          <p:spPr bwMode="auto">
            <a:xfrm flipV="1">
              <a:off x="3720540" y="4183817"/>
              <a:ext cx="0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5" name="Line 85"/>
            <p:cNvSpPr>
              <a:spLocks noChangeShapeType="1"/>
            </p:cNvSpPr>
            <p:nvPr/>
          </p:nvSpPr>
          <p:spPr bwMode="auto">
            <a:xfrm>
              <a:off x="5094462" y="4183817"/>
              <a:ext cx="0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6" name="Line 86"/>
            <p:cNvSpPr>
              <a:spLocks noChangeShapeType="1"/>
            </p:cNvSpPr>
            <p:nvPr/>
          </p:nvSpPr>
          <p:spPr bwMode="auto">
            <a:xfrm flipH="1">
              <a:off x="3818677" y="4183817"/>
              <a:ext cx="1177647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7" name="Line 87"/>
            <p:cNvSpPr>
              <a:spLocks noChangeShapeType="1"/>
            </p:cNvSpPr>
            <p:nvPr/>
          </p:nvSpPr>
          <p:spPr bwMode="auto">
            <a:xfrm>
              <a:off x="5388873" y="4024843"/>
              <a:ext cx="1079510" cy="70283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8" name="Line 88"/>
            <p:cNvSpPr>
              <a:spLocks noChangeShapeType="1"/>
            </p:cNvSpPr>
            <p:nvPr/>
          </p:nvSpPr>
          <p:spPr bwMode="auto">
            <a:xfrm rot="10800000" flipV="1">
              <a:off x="5388873" y="5187862"/>
              <a:ext cx="981373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19" name="Text Box 89"/>
            <p:cNvSpPr txBox="1">
              <a:spLocks noChangeArrowheads="1"/>
            </p:cNvSpPr>
            <p:nvPr/>
          </p:nvSpPr>
          <p:spPr bwMode="auto">
            <a:xfrm rot="-5348452">
              <a:off x="2815392" y="4531542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0920" name="Text Box 90"/>
            <p:cNvSpPr txBox="1">
              <a:spLocks noChangeArrowheads="1"/>
            </p:cNvSpPr>
            <p:nvPr/>
          </p:nvSpPr>
          <p:spPr bwMode="auto">
            <a:xfrm rot="1671448">
              <a:off x="2354253" y="5692819"/>
              <a:ext cx="884220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-4/8</a:t>
              </a:r>
            </a:p>
          </p:txBody>
        </p:sp>
        <p:sp>
          <p:nvSpPr>
            <p:cNvPr id="80921" name="Text Box 91"/>
            <p:cNvSpPr txBox="1">
              <a:spLocks noChangeArrowheads="1"/>
            </p:cNvSpPr>
            <p:nvPr/>
          </p:nvSpPr>
          <p:spPr bwMode="auto">
            <a:xfrm>
              <a:off x="4113168" y="3581390"/>
              <a:ext cx="882632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80922" name="Text Box 92"/>
            <p:cNvSpPr txBox="1">
              <a:spLocks noChangeArrowheads="1"/>
            </p:cNvSpPr>
            <p:nvPr/>
          </p:nvSpPr>
          <p:spPr bwMode="auto">
            <a:xfrm rot="-2145434">
              <a:off x="2422515" y="3949699"/>
              <a:ext cx="608000" cy="39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80923" name="Text Box 93"/>
            <p:cNvSpPr txBox="1">
              <a:spLocks noChangeArrowheads="1"/>
            </p:cNvSpPr>
            <p:nvPr/>
          </p:nvSpPr>
          <p:spPr bwMode="auto">
            <a:xfrm rot="-5348452">
              <a:off x="3407518" y="4577581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0924" name="Text Box 94"/>
            <p:cNvSpPr txBox="1">
              <a:spLocks noChangeArrowheads="1"/>
            </p:cNvSpPr>
            <p:nvPr/>
          </p:nvSpPr>
          <p:spPr bwMode="auto">
            <a:xfrm rot="-2120564">
              <a:off x="5632375" y="5338797"/>
              <a:ext cx="884220" cy="39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0925" name="Text Box 95"/>
            <p:cNvSpPr txBox="1">
              <a:spLocks noChangeArrowheads="1"/>
            </p:cNvSpPr>
            <p:nvPr/>
          </p:nvSpPr>
          <p:spPr bwMode="auto">
            <a:xfrm>
              <a:off x="4211591" y="5630905"/>
              <a:ext cx="882632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0926" name="Text Box 96"/>
            <p:cNvSpPr txBox="1">
              <a:spLocks noChangeArrowheads="1"/>
            </p:cNvSpPr>
            <p:nvPr/>
          </p:nvSpPr>
          <p:spPr bwMode="auto">
            <a:xfrm rot="1953558">
              <a:off x="5864146" y="4222756"/>
              <a:ext cx="882632" cy="39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de-DE" altLang="zh-CN" sz="2000" b="1">
                  <a:latin typeface="Times New Roman" panose="02020603050405020304" pitchFamily="18" charset="0"/>
                </a:rPr>
                <a:t>/5</a:t>
              </a:r>
            </a:p>
          </p:txBody>
        </p:sp>
        <p:sp>
          <p:nvSpPr>
            <p:cNvPr id="80927" name="Text Box 97"/>
            <p:cNvSpPr txBox="1">
              <a:spLocks noChangeArrowheads="1"/>
            </p:cNvSpPr>
            <p:nvPr/>
          </p:nvSpPr>
          <p:spPr bwMode="auto">
            <a:xfrm rot="-5348452">
              <a:off x="4780678" y="4536305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80928" name="Text Box 98"/>
            <p:cNvSpPr txBox="1">
              <a:spLocks noChangeArrowheads="1"/>
            </p:cNvSpPr>
            <p:nvPr/>
          </p:nvSpPr>
          <p:spPr bwMode="auto">
            <a:xfrm rot="-3155862">
              <a:off x="4252051" y="4822062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-4/5</a:t>
              </a:r>
            </a:p>
          </p:txBody>
        </p:sp>
        <p:sp>
          <p:nvSpPr>
            <p:cNvPr id="80929" name="Line 99"/>
            <p:cNvSpPr>
              <a:spLocks noChangeShapeType="1"/>
            </p:cNvSpPr>
            <p:nvPr/>
          </p:nvSpPr>
          <p:spPr bwMode="auto">
            <a:xfrm flipH="1">
              <a:off x="2344574" y="4127340"/>
              <a:ext cx="1079510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30" name="Line 100"/>
            <p:cNvSpPr>
              <a:spLocks noChangeShapeType="1"/>
            </p:cNvSpPr>
            <p:nvPr/>
          </p:nvSpPr>
          <p:spPr bwMode="auto">
            <a:xfrm rot="10705793" flipH="1" flipV="1">
              <a:off x="2346618" y="5129293"/>
              <a:ext cx="1079510" cy="70283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31" name="Line 101"/>
            <p:cNvSpPr>
              <a:spLocks noChangeShapeType="1"/>
            </p:cNvSpPr>
            <p:nvPr/>
          </p:nvSpPr>
          <p:spPr bwMode="auto">
            <a:xfrm flipV="1">
              <a:off x="3720540" y="4125248"/>
              <a:ext cx="1177647" cy="16064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32" name="Line 102"/>
            <p:cNvSpPr>
              <a:spLocks noChangeShapeType="1"/>
            </p:cNvSpPr>
            <p:nvPr/>
          </p:nvSpPr>
          <p:spPr bwMode="auto">
            <a:xfrm flipH="1">
              <a:off x="3818677" y="6133337"/>
              <a:ext cx="107951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33" name="Line 103"/>
            <p:cNvSpPr>
              <a:spLocks noChangeShapeType="1"/>
            </p:cNvSpPr>
            <p:nvPr/>
          </p:nvSpPr>
          <p:spPr bwMode="auto">
            <a:xfrm flipH="1" flipV="1">
              <a:off x="5290736" y="4125248"/>
              <a:ext cx="1079510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34" name="Text Box 104"/>
            <p:cNvSpPr txBox="1">
              <a:spLocks noChangeArrowheads="1"/>
            </p:cNvSpPr>
            <p:nvPr/>
          </p:nvSpPr>
          <p:spPr bwMode="auto">
            <a:xfrm rot="-2120564">
              <a:off x="2590786" y="4276733"/>
              <a:ext cx="882633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0935" name="Text Box 105"/>
            <p:cNvSpPr txBox="1">
              <a:spLocks noChangeArrowheads="1"/>
            </p:cNvSpPr>
            <p:nvPr/>
          </p:nvSpPr>
          <p:spPr bwMode="auto">
            <a:xfrm rot="1671448">
              <a:off x="2662222" y="5268946"/>
              <a:ext cx="884220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de-DE" altLang="zh-CN" sz="2000" b="1">
                  <a:latin typeface="Times New Roman" panose="02020603050405020304" pitchFamily="18" charset="0"/>
                </a:rPr>
                <a:t>/5</a:t>
              </a:r>
            </a:p>
          </p:txBody>
        </p:sp>
        <p:sp>
          <p:nvSpPr>
            <p:cNvPr id="80936" name="Text Box 107"/>
            <p:cNvSpPr txBox="1">
              <a:spLocks noChangeArrowheads="1"/>
            </p:cNvSpPr>
            <p:nvPr/>
          </p:nvSpPr>
          <p:spPr bwMode="auto">
            <a:xfrm rot="1953558">
              <a:off x="5399017" y="4529152"/>
              <a:ext cx="882633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-4/15</a:t>
              </a:r>
            </a:p>
          </p:txBody>
        </p:sp>
        <p:sp>
          <p:nvSpPr>
            <p:cNvPr id="80937" name="Text Box 108"/>
            <p:cNvSpPr txBox="1">
              <a:spLocks noChangeArrowheads="1"/>
            </p:cNvSpPr>
            <p:nvPr/>
          </p:nvSpPr>
          <p:spPr bwMode="auto">
            <a:xfrm rot="-3155862">
              <a:off x="4006313" y="4298551"/>
              <a:ext cx="903640" cy="398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sz="2000" b="1">
                  <a:latin typeface="Times New Roman" panose="02020603050405020304" pitchFamily="18" charset="0"/>
                </a:rPr>
                <a:t>/</a:t>
              </a:r>
              <a:r>
                <a:rPr lang="de-DE" altLang="zh-CN" sz="2000" b="1">
                  <a:latin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629FCDB-1DA9-2244-90E9-52B655F76B05}"/>
              </a:ext>
            </a:extLst>
          </p:cNvPr>
          <p:cNvSpPr txBox="1"/>
          <p:nvPr/>
        </p:nvSpPr>
        <p:spPr>
          <a:xfrm>
            <a:off x="628650" y="616448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根据增广路径的剩余容量</a:t>
            </a:r>
            <a:r>
              <a:rPr lang="zh-CN" altLang="en-US" sz="2800" dirty="0">
                <a:solidFill>
                  <a:srgbClr val="00B050"/>
                </a:solidFill>
              </a:rPr>
              <a:t>，正向为正，反向为负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3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06374" y="891048"/>
            <a:ext cx="8308975" cy="8382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b="1" dirty="0">
                <a:latin typeface="Arial Rounded MT Bold" panose="020F0704030504030204" pitchFamily="34" charset="0"/>
              </a:rPr>
              <a:t>在增广路径上的每条边上新的流</a:t>
            </a:r>
            <a:r>
              <a:rPr lang="de-DE" altLang="zh-CN" sz="3200" b="1" dirty="0">
                <a:latin typeface="Arial Rounded MT Bold" panose="020F0704030504030204" pitchFamily="34" charset="0"/>
              </a:rPr>
              <a:t>f´</a:t>
            </a:r>
            <a:r>
              <a:rPr lang="zh-CN" altLang="de-DE" sz="3200" b="1" dirty="0">
                <a:latin typeface="Arial Rounded MT Bold" panose="020F0704030504030204" pitchFamily="34" charset="0"/>
              </a:rPr>
              <a:t>等于</a:t>
            </a:r>
            <a:r>
              <a:rPr lang="zh-CN" altLang="en-US" sz="3200" b="1" dirty="0">
                <a:latin typeface="Arial Rounded MT Bold" panose="020F0704030504030204" pitchFamily="34" charset="0"/>
              </a:rPr>
              <a:t>原流量加上增广流</a:t>
            </a:r>
            <a:r>
              <a:rPr lang="de-DE" altLang="zh-CN" sz="3200" b="1" dirty="0">
                <a:latin typeface="Arial Rounded MT Bold" panose="020F0704030504030204" pitchFamily="34" charset="0"/>
              </a:rPr>
              <a:t>: </a:t>
            </a:r>
            <a:r>
              <a:rPr lang="de-DE" altLang="zh-CN" sz="32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f´=</a:t>
            </a:r>
            <a:r>
              <a:rPr lang="zh-CN" altLang="en-US" sz="32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de-DE" altLang="zh-CN" sz="32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 + f</a:t>
            </a:r>
            <a:r>
              <a:rPr lang="de-DE" altLang="zh-CN" sz="3200" b="1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</a:t>
            </a:r>
            <a:r>
              <a:rPr lang="de-DE" altLang="zh-CN" sz="32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  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5562" y="98587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</a:rPr>
              <a:t>:</a:t>
            </a:r>
            <a:r>
              <a:rPr lang="zh-CN" altLang="en-US" sz="3800" dirty="0">
                <a:solidFill>
                  <a:schemeClr val="accent2"/>
                </a:solidFill>
              </a:rPr>
              <a:t>流增广</a:t>
            </a:r>
          </a:p>
        </p:txBody>
      </p:sp>
      <p:sp>
        <p:nvSpPr>
          <p:cNvPr id="81924" name="Text Box 106"/>
          <p:cNvSpPr txBox="1">
            <a:spLocks noChangeArrowheads="1"/>
          </p:cNvSpPr>
          <p:nvPr/>
        </p:nvSpPr>
        <p:spPr bwMode="auto">
          <a:xfrm>
            <a:off x="4211638" y="6134100"/>
            <a:ext cx="882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000" b="1"/>
              <a:t>11</a:t>
            </a:r>
          </a:p>
        </p:txBody>
      </p:sp>
      <p:grpSp>
        <p:nvGrpSpPr>
          <p:cNvPr id="81925" name="组合 66"/>
          <p:cNvGrpSpPr>
            <a:grpSpLocks/>
          </p:cNvGrpSpPr>
          <p:nvPr/>
        </p:nvGrpSpPr>
        <p:grpSpPr bwMode="auto">
          <a:xfrm>
            <a:off x="206374" y="1834935"/>
            <a:ext cx="4148354" cy="2390413"/>
            <a:chOff x="342900" y="2943732"/>
            <a:chExt cx="3810000" cy="2104027"/>
          </a:xfrm>
        </p:grpSpPr>
        <p:sp>
          <p:nvSpPr>
            <p:cNvPr id="81954" name="Oval 3"/>
            <p:cNvSpPr>
              <a:spLocks noChangeArrowheads="1"/>
            </p:cNvSpPr>
            <p:nvPr/>
          </p:nvSpPr>
          <p:spPr bwMode="auto">
            <a:xfrm>
              <a:off x="342900" y="3787637"/>
              <a:ext cx="380428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S</a:t>
              </a:r>
            </a:p>
          </p:txBody>
        </p:sp>
        <p:sp>
          <p:nvSpPr>
            <p:cNvPr id="81955" name="Oval 4"/>
            <p:cNvSpPr>
              <a:spLocks noChangeArrowheads="1"/>
            </p:cNvSpPr>
            <p:nvPr/>
          </p:nvSpPr>
          <p:spPr bwMode="auto">
            <a:xfrm>
              <a:off x="3772472" y="3787637"/>
              <a:ext cx="380428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t</a:t>
              </a:r>
            </a:p>
          </p:txBody>
        </p:sp>
        <p:sp>
          <p:nvSpPr>
            <p:cNvPr id="81956" name="Oval 5"/>
            <p:cNvSpPr>
              <a:spLocks noChangeArrowheads="1"/>
            </p:cNvSpPr>
            <p:nvPr/>
          </p:nvSpPr>
          <p:spPr bwMode="auto">
            <a:xfrm>
              <a:off x="1485614" y="3026804"/>
              <a:ext cx="381858" cy="38107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81957" name="Oval 6"/>
            <p:cNvSpPr>
              <a:spLocks noChangeArrowheads="1"/>
            </p:cNvSpPr>
            <p:nvPr/>
          </p:nvSpPr>
          <p:spPr bwMode="auto">
            <a:xfrm>
              <a:off x="1485614" y="4549788"/>
              <a:ext cx="381858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81958" name="Oval 7"/>
            <p:cNvSpPr>
              <a:spLocks noChangeArrowheads="1"/>
            </p:cNvSpPr>
            <p:nvPr/>
          </p:nvSpPr>
          <p:spPr bwMode="auto">
            <a:xfrm>
              <a:off x="2628328" y="2988564"/>
              <a:ext cx="381859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3</a:t>
              </a:r>
            </a:p>
          </p:txBody>
        </p:sp>
        <p:sp>
          <p:nvSpPr>
            <p:cNvPr id="81959" name="Oval 8"/>
            <p:cNvSpPr>
              <a:spLocks noChangeArrowheads="1"/>
            </p:cNvSpPr>
            <p:nvPr/>
          </p:nvSpPr>
          <p:spPr bwMode="auto">
            <a:xfrm>
              <a:off x="2628328" y="4549788"/>
              <a:ext cx="381859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4</a:t>
              </a:r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>
              <a:off x="1904657" y="3216683"/>
              <a:ext cx="76228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48" name="Line 10"/>
            <p:cNvSpPr>
              <a:spLocks noChangeShapeType="1"/>
            </p:cNvSpPr>
            <p:nvPr/>
          </p:nvSpPr>
          <p:spPr bwMode="auto">
            <a:xfrm>
              <a:off x="1904657" y="4740986"/>
              <a:ext cx="76228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49" name="Line 11"/>
            <p:cNvSpPr>
              <a:spLocks noChangeShapeType="1"/>
            </p:cNvSpPr>
            <p:nvPr/>
          </p:nvSpPr>
          <p:spPr bwMode="auto">
            <a:xfrm flipV="1">
              <a:off x="531684" y="3291843"/>
              <a:ext cx="989685" cy="5327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>
              <a:off x="533114" y="4131792"/>
              <a:ext cx="915315" cy="53271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1600029" y="3369641"/>
              <a:ext cx="0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 flipV="1">
              <a:off x="1753058" y="3369641"/>
              <a:ext cx="0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3" name="Line 15"/>
            <p:cNvSpPr>
              <a:spLocks noChangeShapeType="1"/>
            </p:cNvSpPr>
            <p:nvPr/>
          </p:nvSpPr>
          <p:spPr bwMode="auto">
            <a:xfrm flipV="1">
              <a:off x="2819972" y="3369641"/>
              <a:ext cx="0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4" name="Line 16"/>
            <p:cNvSpPr>
              <a:spLocks noChangeShapeType="1"/>
            </p:cNvSpPr>
            <p:nvPr/>
          </p:nvSpPr>
          <p:spPr bwMode="auto">
            <a:xfrm flipH="1">
              <a:off x="1828858" y="3369641"/>
              <a:ext cx="913885" cy="121838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5" name="Line 17"/>
            <p:cNvSpPr>
              <a:spLocks noChangeShapeType="1"/>
            </p:cNvSpPr>
            <p:nvPr/>
          </p:nvSpPr>
          <p:spPr bwMode="auto">
            <a:xfrm>
              <a:off x="2971571" y="3293162"/>
              <a:ext cx="838086" cy="53271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6" name="Line 18"/>
            <p:cNvSpPr>
              <a:spLocks noChangeShapeType="1"/>
            </p:cNvSpPr>
            <p:nvPr/>
          </p:nvSpPr>
          <p:spPr bwMode="auto">
            <a:xfrm flipV="1">
              <a:off x="3047371" y="4131792"/>
              <a:ext cx="762286" cy="5327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57" name="Text Box 19"/>
            <p:cNvSpPr txBox="1">
              <a:spLocks noChangeArrowheads="1"/>
            </p:cNvSpPr>
            <p:nvPr/>
          </p:nvSpPr>
          <p:spPr bwMode="auto">
            <a:xfrm rot="16251548">
              <a:off x="1102018" y="3619702"/>
              <a:ext cx="685673" cy="3332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10</a:t>
              </a:r>
            </a:p>
          </p:txBody>
        </p:sp>
        <p:sp>
          <p:nvSpPr>
            <p:cNvPr id="58" name="Text Box 20"/>
            <p:cNvSpPr txBox="1">
              <a:spLocks noChangeArrowheads="1"/>
            </p:cNvSpPr>
            <p:nvPr/>
          </p:nvSpPr>
          <p:spPr bwMode="auto">
            <a:xfrm rot="1671448">
              <a:off x="654679" y="4465398"/>
              <a:ext cx="686486" cy="30591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8</a:t>
              </a:r>
              <a:r>
                <a:rPr lang="de-DE" altLang="zh-CN" b="1" dirty="0">
                  <a:latin typeface="Arial Rounded MT Bold" panose="020F0704030504030204" pitchFamily="34" charset="0"/>
                </a:rPr>
                <a:t>/13</a:t>
              </a:r>
            </a:p>
          </p:txBody>
        </p:sp>
        <p:sp>
          <p:nvSpPr>
            <p:cNvPr id="59" name="Text Box 21"/>
            <p:cNvSpPr txBox="1">
              <a:spLocks noChangeArrowheads="1"/>
            </p:cNvSpPr>
            <p:nvPr/>
          </p:nvSpPr>
          <p:spPr bwMode="auto">
            <a:xfrm>
              <a:off x="1904657" y="2943732"/>
              <a:ext cx="723671" cy="3045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latin typeface="Arial Rounded MT Bold" panose="020F0704030504030204" pitchFamily="34" charset="0"/>
                </a:rPr>
                <a:t>12/12</a:t>
              </a:r>
            </a:p>
          </p:txBody>
        </p:sp>
        <p:sp>
          <p:nvSpPr>
            <p:cNvPr id="60" name="Text Box 22"/>
            <p:cNvSpPr txBox="1">
              <a:spLocks noChangeArrowheads="1"/>
            </p:cNvSpPr>
            <p:nvPr/>
          </p:nvSpPr>
          <p:spPr bwMode="auto">
            <a:xfrm rot="19986914">
              <a:off x="757935" y="3201223"/>
              <a:ext cx="760653" cy="3045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latin typeface="Arial Rounded MT Bold" panose="020F0704030504030204" pitchFamily="34" charset="0"/>
                </a:rPr>
                <a:t>11/16</a:t>
              </a:r>
            </a:p>
          </p:txBody>
        </p:sp>
        <p:sp>
          <p:nvSpPr>
            <p:cNvPr id="61" name="Text Box 23"/>
            <p:cNvSpPr txBox="1">
              <a:spLocks noChangeArrowheads="1"/>
            </p:cNvSpPr>
            <p:nvPr/>
          </p:nvSpPr>
          <p:spPr bwMode="auto">
            <a:xfrm rot="16251548">
              <a:off x="1558960" y="3619099"/>
              <a:ext cx="685673" cy="3318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1/4</a:t>
              </a:r>
            </a:p>
          </p:txBody>
        </p:sp>
        <p:sp>
          <p:nvSpPr>
            <p:cNvPr id="62" name="Text Box 24"/>
            <p:cNvSpPr txBox="1">
              <a:spLocks noChangeArrowheads="1"/>
            </p:cNvSpPr>
            <p:nvPr/>
          </p:nvSpPr>
          <p:spPr bwMode="auto">
            <a:xfrm rot="19479436">
              <a:off x="3267619" y="4284750"/>
              <a:ext cx="685056" cy="3045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4/4</a:t>
              </a:r>
            </a:p>
          </p:txBody>
        </p:sp>
        <p:sp>
          <p:nvSpPr>
            <p:cNvPr id="63" name="Text Box 25"/>
            <p:cNvSpPr txBox="1">
              <a:spLocks noChangeArrowheads="1"/>
            </p:cNvSpPr>
            <p:nvPr/>
          </p:nvSpPr>
          <p:spPr bwMode="auto">
            <a:xfrm>
              <a:off x="1867473" y="4740986"/>
              <a:ext cx="799470" cy="30677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latin typeface="Arial Rounded MT Bold" panose="020F0704030504030204" pitchFamily="34" charset="0"/>
                </a:rPr>
                <a:t>11/14</a:t>
              </a:r>
            </a:p>
          </p:txBody>
        </p:sp>
        <p:sp>
          <p:nvSpPr>
            <p:cNvPr id="64" name="Text Box 26"/>
            <p:cNvSpPr txBox="1">
              <a:spLocks noChangeArrowheads="1"/>
            </p:cNvSpPr>
            <p:nvPr/>
          </p:nvSpPr>
          <p:spPr bwMode="auto">
            <a:xfrm rot="1953558">
              <a:off x="3206159" y="3303392"/>
              <a:ext cx="720982" cy="3045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15</a:t>
              </a:r>
              <a:r>
                <a:rPr lang="de-DE" altLang="zh-CN" b="1" dirty="0">
                  <a:latin typeface="Arial Rounded MT Bold" panose="020F0704030504030204" pitchFamily="34" charset="0"/>
                </a:rPr>
                <a:t>/20</a:t>
              </a:r>
            </a:p>
          </p:txBody>
        </p:sp>
        <p:sp>
          <p:nvSpPr>
            <p:cNvPr id="65" name="Text Box 27"/>
            <p:cNvSpPr txBox="1">
              <a:spLocks noChangeArrowheads="1"/>
            </p:cNvSpPr>
            <p:nvPr/>
          </p:nvSpPr>
          <p:spPr bwMode="auto">
            <a:xfrm rot="16251548">
              <a:off x="2628735" y="3620418"/>
              <a:ext cx="685673" cy="3318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7/7</a:t>
              </a:r>
            </a:p>
          </p:txBody>
        </p:sp>
        <p:sp>
          <p:nvSpPr>
            <p:cNvPr id="66" name="Text Box 28"/>
            <p:cNvSpPr txBox="1">
              <a:spLocks noChangeArrowheads="1"/>
            </p:cNvSpPr>
            <p:nvPr/>
          </p:nvSpPr>
          <p:spPr bwMode="auto">
            <a:xfrm rot="18444138">
              <a:off x="2174653" y="3838590"/>
              <a:ext cx="685673" cy="3332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4</a:t>
              </a:r>
              <a:r>
                <a:rPr lang="en-US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/</a:t>
              </a:r>
              <a:r>
                <a:rPr lang="de-DE" altLang="zh-CN" b="1" dirty="0">
                  <a:latin typeface="Arial Rounded MT Bold" panose="020F0704030504030204" pitchFamily="34" charset="0"/>
                </a:rPr>
                <a:t>9</a:t>
              </a:r>
            </a:p>
          </p:txBody>
        </p:sp>
      </p:grpSp>
      <p:grpSp>
        <p:nvGrpSpPr>
          <p:cNvPr id="81926" name="组合 67"/>
          <p:cNvGrpSpPr>
            <a:grpSpLocks/>
          </p:cNvGrpSpPr>
          <p:nvPr/>
        </p:nvGrpSpPr>
        <p:grpSpPr bwMode="auto">
          <a:xfrm>
            <a:off x="4648200" y="2895600"/>
            <a:ext cx="4229100" cy="2530475"/>
            <a:chOff x="342900" y="2943732"/>
            <a:chExt cx="3810000" cy="2101850"/>
          </a:xfrm>
        </p:grpSpPr>
        <p:sp>
          <p:nvSpPr>
            <p:cNvPr id="81928" name="Oval 3"/>
            <p:cNvSpPr>
              <a:spLocks noChangeArrowheads="1"/>
            </p:cNvSpPr>
            <p:nvPr/>
          </p:nvSpPr>
          <p:spPr bwMode="auto">
            <a:xfrm>
              <a:off x="342900" y="3787637"/>
              <a:ext cx="380428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S</a:t>
              </a:r>
            </a:p>
          </p:txBody>
        </p:sp>
        <p:sp>
          <p:nvSpPr>
            <p:cNvPr id="81929" name="Oval 4"/>
            <p:cNvSpPr>
              <a:spLocks noChangeArrowheads="1"/>
            </p:cNvSpPr>
            <p:nvPr/>
          </p:nvSpPr>
          <p:spPr bwMode="auto">
            <a:xfrm>
              <a:off x="3772472" y="3787637"/>
              <a:ext cx="380428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t</a:t>
              </a:r>
            </a:p>
          </p:txBody>
        </p:sp>
        <p:sp>
          <p:nvSpPr>
            <p:cNvPr id="81930" name="Oval 5"/>
            <p:cNvSpPr>
              <a:spLocks noChangeArrowheads="1"/>
            </p:cNvSpPr>
            <p:nvPr/>
          </p:nvSpPr>
          <p:spPr bwMode="auto">
            <a:xfrm>
              <a:off x="1485614" y="3026804"/>
              <a:ext cx="381858" cy="38107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81931" name="Oval 6"/>
            <p:cNvSpPr>
              <a:spLocks noChangeArrowheads="1"/>
            </p:cNvSpPr>
            <p:nvPr/>
          </p:nvSpPr>
          <p:spPr bwMode="auto">
            <a:xfrm>
              <a:off x="1485614" y="4549788"/>
              <a:ext cx="381858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81932" name="Oval 7"/>
            <p:cNvSpPr>
              <a:spLocks noChangeArrowheads="1"/>
            </p:cNvSpPr>
            <p:nvPr/>
          </p:nvSpPr>
          <p:spPr bwMode="auto">
            <a:xfrm>
              <a:off x="2628328" y="2988564"/>
              <a:ext cx="381859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3</a:t>
              </a:r>
            </a:p>
          </p:txBody>
        </p:sp>
        <p:sp>
          <p:nvSpPr>
            <p:cNvPr id="81933" name="Oval 8"/>
            <p:cNvSpPr>
              <a:spLocks noChangeArrowheads="1"/>
            </p:cNvSpPr>
            <p:nvPr/>
          </p:nvSpPr>
          <p:spPr bwMode="auto">
            <a:xfrm>
              <a:off x="2628328" y="4549788"/>
              <a:ext cx="381859" cy="38107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Arial Rounded MT Bold" panose="020F0704030504030204" pitchFamily="34" charset="0"/>
                </a:rPr>
                <a:t>v</a:t>
              </a:r>
              <a:r>
                <a:rPr lang="de-DE" altLang="zh-CN" b="1" baseline="-25000">
                  <a:latin typeface="Arial Rounded MT Bold" panose="020F0704030504030204" pitchFamily="34" charset="0"/>
                </a:rPr>
                <a:t>4</a:t>
              </a:r>
            </a:p>
          </p:txBody>
        </p:sp>
        <p:sp>
          <p:nvSpPr>
            <p:cNvPr id="75" name="Line 9"/>
            <p:cNvSpPr>
              <a:spLocks noChangeShapeType="1"/>
            </p:cNvSpPr>
            <p:nvPr/>
          </p:nvSpPr>
          <p:spPr bwMode="auto">
            <a:xfrm>
              <a:off x="1904657" y="3216683"/>
              <a:ext cx="76228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>
              <a:off x="1904657" y="4740986"/>
              <a:ext cx="76228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77" name="Line 11"/>
            <p:cNvSpPr>
              <a:spLocks noChangeShapeType="1"/>
            </p:cNvSpPr>
            <p:nvPr/>
          </p:nvSpPr>
          <p:spPr bwMode="auto">
            <a:xfrm flipV="1">
              <a:off x="531684" y="3291843"/>
              <a:ext cx="989685" cy="5327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78" name="Line 12"/>
            <p:cNvSpPr>
              <a:spLocks noChangeShapeType="1"/>
            </p:cNvSpPr>
            <p:nvPr/>
          </p:nvSpPr>
          <p:spPr bwMode="auto">
            <a:xfrm>
              <a:off x="533114" y="4131792"/>
              <a:ext cx="915315" cy="5327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1600029" y="3369641"/>
              <a:ext cx="0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0" name="Line 14"/>
            <p:cNvSpPr>
              <a:spLocks noChangeShapeType="1"/>
            </p:cNvSpPr>
            <p:nvPr/>
          </p:nvSpPr>
          <p:spPr bwMode="auto">
            <a:xfrm flipV="1">
              <a:off x="1753058" y="3369641"/>
              <a:ext cx="0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1" name="Line 15"/>
            <p:cNvSpPr>
              <a:spLocks noChangeShapeType="1"/>
            </p:cNvSpPr>
            <p:nvPr/>
          </p:nvSpPr>
          <p:spPr bwMode="auto">
            <a:xfrm flipV="1">
              <a:off x="2819972" y="3369641"/>
              <a:ext cx="0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2" name="Line 16"/>
            <p:cNvSpPr>
              <a:spLocks noChangeShapeType="1"/>
            </p:cNvSpPr>
            <p:nvPr/>
          </p:nvSpPr>
          <p:spPr bwMode="auto">
            <a:xfrm flipH="1">
              <a:off x="1828858" y="3369641"/>
              <a:ext cx="913885" cy="1218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3" name="Line 17"/>
            <p:cNvSpPr>
              <a:spLocks noChangeShapeType="1"/>
            </p:cNvSpPr>
            <p:nvPr/>
          </p:nvSpPr>
          <p:spPr bwMode="auto">
            <a:xfrm>
              <a:off x="2971571" y="3293162"/>
              <a:ext cx="838086" cy="5327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4" name="Line 18"/>
            <p:cNvSpPr>
              <a:spLocks noChangeShapeType="1"/>
            </p:cNvSpPr>
            <p:nvPr/>
          </p:nvSpPr>
          <p:spPr bwMode="auto">
            <a:xfrm flipV="1">
              <a:off x="3047371" y="4131792"/>
              <a:ext cx="762286" cy="5327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pPr>
                <a:defRPr/>
              </a:pPr>
              <a:endParaRPr lang="zh-CN" altLang="en-US" b="1">
                <a:latin typeface="Arial Rounded MT Bold" panose="020F0704030504030204" pitchFamily="34" charset="0"/>
              </a:endParaRPr>
            </a:p>
          </p:txBody>
        </p:sp>
        <p:sp>
          <p:nvSpPr>
            <p:cNvPr id="85" name="Text Box 19"/>
            <p:cNvSpPr txBox="1">
              <a:spLocks noChangeArrowheads="1"/>
            </p:cNvSpPr>
            <p:nvPr/>
          </p:nvSpPr>
          <p:spPr bwMode="auto">
            <a:xfrm rot="16251548">
              <a:off x="1102018" y="3619702"/>
              <a:ext cx="685673" cy="3332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10</a:t>
              </a:r>
            </a:p>
          </p:txBody>
        </p:sp>
        <p:sp>
          <p:nvSpPr>
            <p:cNvPr id="86" name="Text Box 20"/>
            <p:cNvSpPr txBox="1">
              <a:spLocks noChangeArrowheads="1"/>
            </p:cNvSpPr>
            <p:nvPr/>
          </p:nvSpPr>
          <p:spPr bwMode="auto">
            <a:xfrm rot="1671448">
              <a:off x="652882" y="4472082"/>
              <a:ext cx="717512" cy="30591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12</a:t>
              </a:r>
              <a:r>
                <a:rPr lang="de-DE" altLang="zh-CN" b="1" dirty="0">
                  <a:latin typeface="Arial Rounded MT Bold" panose="020F0704030504030204" pitchFamily="34" charset="0"/>
                </a:rPr>
                <a:t>/13</a:t>
              </a:r>
            </a:p>
          </p:txBody>
        </p:sp>
        <p:sp>
          <p:nvSpPr>
            <p:cNvPr id="87" name="Text Box 21"/>
            <p:cNvSpPr txBox="1">
              <a:spLocks noChangeArrowheads="1"/>
            </p:cNvSpPr>
            <p:nvPr/>
          </p:nvSpPr>
          <p:spPr bwMode="auto">
            <a:xfrm>
              <a:off x="1904657" y="2943732"/>
              <a:ext cx="762286" cy="3045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latin typeface="Arial Rounded MT Bold" panose="020F0704030504030204" pitchFamily="34" charset="0"/>
                </a:rPr>
                <a:t>12/12</a:t>
              </a:r>
            </a:p>
          </p:txBody>
        </p:sp>
        <p:sp>
          <p:nvSpPr>
            <p:cNvPr id="88" name="Text Box 22"/>
            <p:cNvSpPr txBox="1">
              <a:spLocks noChangeArrowheads="1"/>
            </p:cNvSpPr>
            <p:nvPr/>
          </p:nvSpPr>
          <p:spPr bwMode="auto">
            <a:xfrm rot="19986914">
              <a:off x="759657" y="3207865"/>
              <a:ext cx="728786" cy="3045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latin typeface="Arial Rounded MT Bold" panose="020F0704030504030204" pitchFamily="34" charset="0"/>
                </a:rPr>
                <a:t>11/16</a:t>
              </a:r>
            </a:p>
          </p:txBody>
        </p:sp>
        <p:sp>
          <p:nvSpPr>
            <p:cNvPr id="89" name="Text Box 23"/>
            <p:cNvSpPr txBox="1">
              <a:spLocks noChangeArrowheads="1"/>
            </p:cNvSpPr>
            <p:nvPr/>
          </p:nvSpPr>
          <p:spPr bwMode="auto">
            <a:xfrm rot="16251548">
              <a:off x="1558960" y="3619099"/>
              <a:ext cx="685673" cy="3318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1/4</a:t>
              </a:r>
            </a:p>
          </p:txBody>
        </p:sp>
        <p:sp>
          <p:nvSpPr>
            <p:cNvPr id="90" name="Text Box 24"/>
            <p:cNvSpPr txBox="1">
              <a:spLocks noChangeArrowheads="1"/>
            </p:cNvSpPr>
            <p:nvPr/>
          </p:nvSpPr>
          <p:spPr bwMode="auto">
            <a:xfrm rot="19479436">
              <a:off x="3267619" y="4284750"/>
              <a:ext cx="685056" cy="3045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4/4</a:t>
              </a:r>
            </a:p>
          </p:txBody>
        </p:sp>
        <p:sp>
          <p:nvSpPr>
            <p:cNvPr id="91" name="Text Box 25"/>
            <p:cNvSpPr txBox="1">
              <a:spLocks noChangeArrowheads="1"/>
            </p:cNvSpPr>
            <p:nvPr/>
          </p:nvSpPr>
          <p:spPr bwMode="auto">
            <a:xfrm>
              <a:off x="1981886" y="4740986"/>
              <a:ext cx="722241" cy="3045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latin typeface="Arial Rounded MT Bold" panose="020F0704030504030204" pitchFamily="34" charset="0"/>
                </a:rPr>
                <a:t>11/14</a:t>
              </a:r>
            </a:p>
          </p:txBody>
        </p:sp>
        <p:sp>
          <p:nvSpPr>
            <p:cNvPr id="92" name="Text Box 26"/>
            <p:cNvSpPr txBox="1">
              <a:spLocks noChangeArrowheads="1"/>
            </p:cNvSpPr>
            <p:nvPr/>
          </p:nvSpPr>
          <p:spPr bwMode="auto">
            <a:xfrm rot="1953558">
              <a:off x="3202380" y="3315321"/>
              <a:ext cx="769061" cy="3045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19</a:t>
              </a:r>
              <a:r>
                <a:rPr lang="de-DE" altLang="zh-CN" b="1" dirty="0">
                  <a:latin typeface="Arial Rounded MT Bold" panose="020F0704030504030204" pitchFamily="34" charset="0"/>
                </a:rPr>
                <a:t>/20</a:t>
              </a:r>
            </a:p>
          </p:txBody>
        </p:sp>
        <p:sp>
          <p:nvSpPr>
            <p:cNvPr id="93" name="Text Box 27"/>
            <p:cNvSpPr txBox="1">
              <a:spLocks noChangeArrowheads="1"/>
            </p:cNvSpPr>
            <p:nvPr/>
          </p:nvSpPr>
          <p:spPr bwMode="auto">
            <a:xfrm rot="16251548">
              <a:off x="2628735" y="3620418"/>
              <a:ext cx="685673" cy="3318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>
                  <a:latin typeface="Arial Rounded MT Bold" panose="020F0704030504030204" pitchFamily="34" charset="0"/>
                </a:rPr>
                <a:t>7/7</a:t>
              </a:r>
            </a:p>
          </p:txBody>
        </p:sp>
        <p:sp>
          <p:nvSpPr>
            <p:cNvPr id="94" name="Text Box 28"/>
            <p:cNvSpPr txBox="1">
              <a:spLocks noChangeArrowheads="1"/>
            </p:cNvSpPr>
            <p:nvPr/>
          </p:nvSpPr>
          <p:spPr bwMode="auto">
            <a:xfrm rot="18444138">
              <a:off x="2174653" y="3838590"/>
              <a:ext cx="685673" cy="3332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0</a:t>
              </a:r>
              <a:r>
                <a:rPr lang="en-US" altLang="zh-CN" b="1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/</a:t>
              </a:r>
              <a:r>
                <a:rPr lang="de-DE" altLang="zh-CN" b="1" dirty="0">
                  <a:latin typeface="Arial Rounded MT Bold" panose="020F0704030504030204" pitchFamily="34" charset="0"/>
                </a:rPr>
                <a:t>9</a:t>
              </a:r>
            </a:p>
          </p:txBody>
        </p:sp>
      </p:grpSp>
      <p:grpSp>
        <p:nvGrpSpPr>
          <p:cNvPr id="67" name="组合 39">
            <a:extLst>
              <a:ext uri="{FF2B5EF4-FFF2-40B4-BE49-F238E27FC236}">
                <a16:creationId xmlns:a16="http://schemas.microsoft.com/office/drawing/2014/main" id="{79FB3C65-F751-3D4D-96E1-D3ADDBE816EE}"/>
              </a:ext>
            </a:extLst>
          </p:cNvPr>
          <p:cNvGrpSpPr>
            <a:grpSpLocks/>
          </p:cNvGrpSpPr>
          <p:nvPr/>
        </p:nvGrpSpPr>
        <p:grpSpPr bwMode="auto">
          <a:xfrm>
            <a:off x="240938" y="4570886"/>
            <a:ext cx="4151376" cy="2247660"/>
            <a:chOff x="1905000" y="3581390"/>
            <a:chExt cx="4906864" cy="2660718"/>
          </a:xfrm>
        </p:grpSpPr>
        <p:sp>
          <p:nvSpPr>
            <p:cNvPr id="68" name="Oval 73">
              <a:extLst>
                <a:ext uri="{FF2B5EF4-FFF2-40B4-BE49-F238E27FC236}">
                  <a16:creationId xmlns:a16="http://schemas.microsoft.com/office/drawing/2014/main" id="{1A14972B-FF0E-D04F-AC40-599D6BA8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4736042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90939FBE-6447-E444-BA5E-3632FEEA3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178" y="4736042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70" name="Oval 75">
              <a:extLst>
                <a:ext uri="{FF2B5EF4-FFF2-40B4-BE49-F238E27FC236}">
                  <a16:creationId xmlns:a16="http://schemas.microsoft.com/office/drawing/2014/main" id="{0F06DBAD-B5D8-9641-A6B7-BF0395A54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59" y="3731997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B1D1F487-7C3F-0541-9E90-14710A758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7059" y="5740086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Oval 77">
              <a:extLst>
                <a:ext uri="{FF2B5EF4-FFF2-40B4-BE49-F238E27FC236}">
                  <a16:creationId xmlns:a16="http://schemas.microsoft.com/office/drawing/2014/main" id="{81801362-D772-5745-83B6-B95351175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118" y="3681794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3" name="Oval 78">
              <a:extLst>
                <a:ext uri="{FF2B5EF4-FFF2-40B4-BE49-F238E27FC236}">
                  <a16:creationId xmlns:a16="http://schemas.microsoft.com/office/drawing/2014/main" id="{A2891DDB-709F-5B42-A5C2-2F380854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118" y="5740086"/>
              <a:ext cx="490686" cy="50202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v</a:t>
              </a:r>
              <a:r>
                <a:rPr lang="de-DE" altLang="zh-CN" sz="2000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4" name="Line 79">
              <a:extLst>
                <a:ext uri="{FF2B5EF4-FFF2-40B4-BE49-F238E27FC236}">
                  <a16:creationId xmlns:a16="http://schemas.microsoft.com/office/drawing/2014/main" id="{6DBF9283-774E-4E41-BC37-7C68B46D3D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6814" y="3983008"/>
              <a:ext cx="9813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5" name="Line 80">
              <a:extLst>
                <a:ext uri="{FF2B5EF4-FFF2-40B4-BE49-F238E27FC236}">
                  <a16:creationId xmlns:a16="http://schemas.microsoft.com/office/drawing/2014/main" id="{B0C61408-820F-404D-B4D4-23766EB7C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6814" y="6032933"/>
              <a:ext cx="9813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6" name="Line 81">
              <a:extLst>
                <a:ext uri="{FF2B5EF4-FFF2-40B4-BE49-F238E27FC236}">
                  <a16:creationId xmlns:a16="http://schemas.microsoft.com/office/drawing/2014/main" id="{C4573F99-71A7-4342-BC72-BF3126DCA1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232646" flipV="1">
              <a:off x="2150343" y="4024843"/>
              <a:ext cx="1273741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82">
              <a:extLst>
                <a:ext uri="{FF2B5EF4-FFF2-40B4-BE49-F238E27FC236}">
                  <a16:creationId xmlns:a16="http://schemas.microsoft.com/office/drawing/2014/main" id="{AC8B0618-B9B7-D947-ADC7-D1A1D76FD6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0651273">
              <a:off x="2150343" y="5187862"/>
              <a:ext cx="1177647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83">
              <a:extLst>
                <a:ext uri="{FF2B5EF4-FFF2-40B4-BE49-F238E27FC236}">
                  <a16:creationId xmlns:a16="http://schemas.microsoft.com/office/drawing/2014/main" id="{61F17745-2E1E-0D45-8D0E-8509B2F74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265" y="4183817"/>
              <a:ext cx="0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84">
              <a:extLst>
                <a:ext uri="{FF2B5EF4-FFF2-40B4-BE49-F238E27FC236}">
                  <a16:creationId xmlns:a16="http://schemas.microsoft.com/office/drawing/2014/main" id="{5A1E1343-F97E-D147-A9CC-0E3406207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0540" y="4183817"/>
              <a:ext cx="0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85">
              <a:extLst>
                <a:ext uri="{FF2B5EF4-FFF2-40B4-BE49-F238E27FC236}">
                  <a16:creationId xmlns:a16="http://schemas.microsoft.com/office/drawing/2014/main" id="{1B660710-EAA4-504C-8E73-A7D8E10D6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4462" y="4183817"/>
              <a:ext cx="0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86">
              <a:extLst>
                <a:ext uri="{FF2B5EF4-FFF2-40B4-BE49-F238E27FC236}">
                  <a16:creationId xmlns:a16="http://schemas.microsoft.com/office/drawing/2014/main" id="{D4BADA83-9486-E04E-B792-4495A80DA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677" y="4183817"/>
              <a:ext cx="1177647" cy="16064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87">
              <a:extLst>
                <a:ext uri="{FF2B5EF4-FFF2-40B4-BE49-F238E27FC236}">
                  <a16:creationId xmlns:a16="http://schemas.microsoft.com/office/drawing/2014/main" id="{BAD6751A-B909-FD4D-98A2-5D4F965FF8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873" y="4024843"/>
              <a:ext cx="1079510" cy="70283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88">
              <a:extLst>
                <a:ext uri="{FF2B5EF4-FFF2-40B4-BE49-F238E27FC236}">
                  <a16:creationId xmlns:a16="http://schemas.microsoft.com/office/drawing/2014/main" id="{0D42F5BC-9584-AB47-9529-C7F80EC26A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5388873" y="5187862"/>
              <a:ext cx="981373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Text Box 89">
              <a:extLst>
                <a:ext uri="{FF2B5EF4-FFF2-40B4-BE49-F238E27FC236}">
                  <a16:creationId xmlns:a16="http://schemas.microsoft.com/office/drawing/2014/main" id="{97276938-F830-A84F-969B-AB1BEB050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48452">
              <a:off x="2815392" y="4531542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05" name="Text Box 90">
              <a:extLst>
                <a:ext uri="{FF2B5EF4-FFF2-40B4-BE49-F238E27FC236}">
                  <a16:creationId xmlns:a16="http://schemas.microsoft.com/office/drawing/2014/main" id="{D3BCA73A-4685-684B-B72B-CD70CE86F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71448">
              <a:off x="2354253" y="5692819"/>
              <a:ext cx="884220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-4/8</a:t>
              </a:r>
            </a:p>
          </p:txBody>
        </p:sp>
        <p:sp>
          <p:nvSpPr>
            <p:cNvPr id="106" name="Text Box 91">
              <a:extLst>
                <a:ext uri="{FF2B5EF4-FFF2-40B4-BE49-F238E27FC236}">
                  <a16:creationId xmlns:a16="http://schemas.microsoft.com/office/drawing/2014/main" id="{6431F4DB-D7D0-F647-8CA9-4865A26C7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3168" y="3581390"/>
              <a:ext cx="882632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07" name="Text Box 92">
              <a:extLst>
                <a:ext uri="{FF2B5EF4-FFF2-40B4-BE49-F238E27FC236}">
                  <a16:creationId xmlns:a16="http://schemas.microsoft.com/office/drawing/2014/main" id="{AACF858C-FC44-6B49-846B-DD4D9DFD2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145434">
              <a:off x="2422515" y="3949699"/>
              <a:ext cx="608000" cy="39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8" name="Text Box 93">
              <a:extLst>
                <a:ext uri="{FF2B5EF4-FFF2-40B4-BE49-F238E27FC236}">
                  <a16:creationId xmlns:a16="http://schemas.microsoft.com/office/drawing/2014/main" id="{44849646-F5B1-6E4A-88EA-404E3CE35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48452">
              <a:off x="3407518" y="4577581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9" name="Text Box 94">
              <a:extLst>
                <a:ext uri="{FF2B5EF4-FFF2-40B4-BE49-F238E27FC236}">
                  <a16:creationId xmlns:a16="http://schemas.microsoft.com/office/drawing/2014/main" id="{4AE17301-049A-8844-9EE0-12054DFB3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120564">
              <a:off x="5632375" y="5338797"/>
              <a:ext cx="884220" cy="39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0" name="Text Box 95">
              <a:extLst>
                <a:ext uri="{FF2B5EF4-FFF2-40B4-BE49-F238E27FC236}">
                  <a16:creationId xmlns:a16="http://schemas.microsoft.com/office/drawing/2014/main" id="{FEE6FB1C-4911-ED45-9B85-0CF832489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1591" y="5630905"/>
              <a:ext cx="882632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1" name="Text Box 96">
              <a:extLst>
                <a:ext uri="{FF2B5EF4-FFF2-40B4-BE49-F238E27FC236}">
                  <a16:creationId xmlns:a16="http://schemas.microsoft.com/office/drawing/2014/main" id="{CA7A3A23-F455-E643-BE05-79EE7AC8E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558">
              <a:off x="5864146" y="4222756"/>
              <a:ext cx="882632" cy="396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de-DE" altLang="zh-CN" sz="2000" b="1">
                  <a:latin typeface="Times New Roman" panose="02020603050405020304" pitchFamily="18" charset="0"/>
                </a:rPr>
                <a:t>/5</a:t>
              </a:r>
            </a:p>
          </p:txBody>
        </p:sp>
        <p:sp>
          <p:nvSpPr>
            <p:cNvPr id="112" name="Text Box 97">
              <a:extLst>
                <a:ext uri="{FF2B5EF4-FFF2-40B4-BE49-F238E27FC236}">
                  <a16:creationId xmlns:a16="http://schemas.microsoft.com/office/drawing/2014/main" id="{77C6FDB3-E04B-3542-A669-B1F9CD7E2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48452">
              <a:off x="4780678" y="4536305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3" name="Text Box 98">
              <a:extLst>
                <a:ext uri="{FF2B5EF4-FFF2-40B4-BE49-F238E27FC236}">
                  <a16:creationId xmlns:a16="http://schemas.microsoft.com/office/drawing/2014/main" id="{B769C7EB-9C3E-2140-A2CF-292FAE7E2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55862">
              <a:off x="4252051" y="4822062"/>
              <a:ext cx="903311" cy="3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-4/5</a:t>
              </a:r>
            </a:p>
          </p:txBody>
        </p:sp>
        <p:sp>
          <p:nvSpPr>
            <p:cNvPr id="114" name="Line 99">
              <a:extLst>
                <a:ext uri="{FF2B5EF4-FFF2-40B4-BE49-F238E27FC236}">
                  <a16:creationId xmlns:a16="http://schemas.microsoft.com/office/drawing/2014/main" id="{827CDB80-B24B-5041-90D1-3F678DC1F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4574" y="4127340"/>
              <a:ext cx="1079510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00">
              <a:extLst>
                <a:ext uri="{FF2B5EF4-FFF2-40B4-BE49-F238E27FC236}">
                  <a16:creationId xmlns:a16="http://schemas.microsoft.com/office/drawing/2014/main" id="{C850DC62-5B98-F34E-A9BA-3530459DBD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05793" flipH="1" flipV="1">
              <a:off x="2346618" y="5129293"/>
              <a:ext cx="1079510" cy="70283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01">
              <a:extLst>
                <a:ext uri="{FF2B5EF4-FFF2-40B4-BE49-F238E27FC236}">
                  <a16:creationId xmlns:a16="http://schemas.microsoft.com/office/drawing/2014/main" id="{9814300A-3E01-274D-A85E-B569E1E0E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0540" y="4125248"/>
              <a:ext cx="1177647" cy="16064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102">
              <a:extLst>
                <a:ext uri="{FF2B5EF4-FFF2-40B4-BE49-F238E27FC236}">
                  <a16:creationId xmlns:a16="http://schemas.microsoft.com/office/drawing/2014/main" id="{EA7A4B3C-5A0B-EF45-9360-E616ADF2BA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677" y="6133337"/>
              <a:ext cx="107951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103">
              <a:extLst>
                <a:ext uri="{FF2B5EF4-FFF2-40B4-BE49-F238E27FC236}">
                  <a16:creationId xmlns:a16="http://schemas.microsoft.com/office/drawing/2014/main" id="{0A6A73AB-7FB2-AE41-A6D8-2FFAFEC9B5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90736" y="4125248"/>
              <a:ext cx="1079510" cy="7028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Text Box 104">
              <a:extLst>
                <a:ext uri="{FF2B5EF4-FFF2-40B4-BE49-F238E27FC236}">
                  <a16:creationId xmlns:a16="http://schemas.microsoft.com/office/drawing/2014/main" id="{7F808B13-2B95-B14C-B468-539A09E52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120564">
              <a:off x="2590786" y="4276733"/>
              <a:ext cx="882633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20" name="Text Box 105">
              <a:extLst>
                <a:ext uri="{FF2B5EF4-FFF2-40B4-BE49-F238E27FC236}">
                  <a16:creationId xmlns:a16="http://schemas.microsoft.com/office/drawing/2014/main" id="{8C0FDA3B-A1B2-4B4E-A49B-A3695BF1C4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71448">
              <a:off x="2662222" y="5268946"/>
              <a:ext cx="884220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de-DE" altLang="zh-CN" sz="2000" b="1">
                  <a:latin typeface="Times New Roman" panose="02020603050405020304" pitchFamily="18" charset="0"/>
                </a:rPr>
                <a:t>/5</a:t>
              </a:r>
            </a:p>
          </p:txBody>
        </p:sp>
        <p:sp>
          <p:nvSpPr>
            <p:cNvPr id="121" name="Text Box 107">
              <a:extLst>
                <a:ext uri="{FF2B5EF4-FFF2-40B4-BE49-F238E27FC236}">
                  <a16:creationId xmlns:a16="http://schemas.microsoft.com/office/drawing/2014/main" id="{FC6A20E8-5DF7-C54F-86A6-E0F8B340E8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558">
              <a:off x="5399017" y="4529152"/>
              <a:ext cx="882633" cy="3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latin typeface="Times New Roman" panose="02020603050405020304" pitchFamily="18" charset="0"/>
                </a:rPr>
                <a:t>-4/15</a:t>
              </a:r>
            </a:p>
          </p:txBody>
        </p:sp>
        <p:sp>
          <p:nvSpPr>
            <p:cNvPr id="122" name="Text Box 108">
              <a:extLst>
                <a:ext uri="{FF2B5EF4-FFF2-40B4-BE49-F238E27FC236}">
                  <a16:creationId xmlns:a16="http://schemas.microsoft.com/office/drawing/2014/main" id="{D252A7EB-CC9E-E143-94AC-5961E6C9A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55862">
              <a:off x="4006313" y="4298551"/>
              <a:ext cx="903640" cy="398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sz="2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sz="2000" b="1">
                  <a:latin typeface="Times New Roman" panose="02020603050405020304" pitchFamily="18" charset="0"/>
                </a:rPr>
                <a:t>/</a:t>
              </a:r>
              <a:r>
                <a:rPr lang="de-DE" altLang="zh-CN" sz="2000" b="1">
                  <a:latin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F68C1AC-39FC-0046-A8F4-D4760DD67FA6}"/>
              </a:ext>
            </a:extLst>
          </p:cNvPr>
          <p:cNvSpPr txBox="1"/>
          <p:nvPr/>
        </p:nvSpPr>
        <p:spPr>
          <a:xfrm>
            <a:off x="3500378" y="18159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原流量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F483E1A-DEFF-4046-B996-987515067449}"/>
              </a:ext>
            </a:extLst>
          </p:cNvPr>
          <p:cNvSpPr txBox="1"/>
          <p:nvPr/>
        </p:nvSpPr>
        <p:spPr>
          <a:xfrm>
            <a:off x="3425869" y="45460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增广流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CB348756-9BC0-CB4A-A6B1-5B25251B04FA}"/>
              </a:ext>
            </a:extLst>
          </p:cNvPr>
          <p:cNvSpPr txBox="1"/>
          <p:nvPr/>
        </p:nvSpPr>
        <p:spPr>
          <a:xfrm>
            <a:off x="7970622" y="28998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新流量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806920D1-784D-BF43-B6C8-922E271F10F8}"/>
              </a:ext>
            </a:extLst>
          </p:cNvPr>
          <p:cNvCxnSpPr>
            <a:cxnSpLocks/>
          </p:cNvCxnSpPr>
          <p:nvPr/>
        </p:nvCxnSpPr>
        <p:spPr>
          <a:xfrm>
            <a:off x="2243626" y="4249280"/>
            <a:ext cx="0" cy="3216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63CBD713-E326-1749-84BE-96C0A69C44D3}"/>
              </a:ext>
            </a:extLst>
          </p:cNvPr>
          <p:cNvCxnSpPr>
            <a:cxnSpLocks/>
          </p:cNvCxnSpPr>
          <p:nvPr/>
        </p:nvCxnSpPr>
        <p:spPr>
          <a:xfrm>
            <a:off x="4533900" y="5335983"/>
            <a:ext cx="4338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3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3713" y="276728"/>
            <a:ext cx="8229600" cy="10668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zh-CN" altLang="en-US" sz="3800" dirty="0">
                <a:solidFill>
                  <a:schemeClr val="accent2"/>
                </a:solidFill>
              </a:rPr>
              <a:t>回顾：流的定义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2347" y="1475872"/>
            <a:ext cx="8915399" cy="457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流：</a:t>
            </a:r>
            <a:r>
              <a:rPr lang="zh-CN" altLang="en-US" sz="2800" dirty="0">
                <a:latin typeface="Arial Rounded MT Bold" panose="020F0704030504030204" pitchFamily="34" charset="0"/>
              </a:rPr>
              <a:t>一个</a:t>
            </a:r>
            <a:r>
              <a:rPr lang="en-US" altLang="zh-CN" sz="2800" dirty="0">
                <a:latin typeface="Arial Rounded MT Bold" panose="020F0704030504030204" pitchFamily="34" charset="0"/>
              </a:rPr>
              <a:t>s-t </a:t>
            </a:r>
            <a:r>
              <a:rPr lang="zh-CN" altLang="en-US" sz="2800" dirty="0">
                <a:latin typeface="Arial Rounded MT Bold" panose="020F0704030504030204" pitchFamily="34" charset="0"/>
              </a:rPr>
              <a:t>流是一个实值函数</a:t>
            </a:r>
            <a:r>
              <a:rPr lang="en-US" altLang="zh-CN" sz="2800" dirty="0">
                <a:latin typeface="Arial Rounded MT Bold" panose="020F0704030504030204" pitchFamily="34" charset="0"/>
              </a:rPr>
              <a:t>f</a:t>
            </a:r>
            <a:r>
              <a:rPr lang="zh-CN" altLang="en-US" sz="2800" dirty="0">
                <a:latin typeface="Arial Rounded MT Bold" panose="020F0704030504030204" pitchFamily="34" charset="0"/>
              </a:rPr>
              <a:t>，它把每条边映射到一个实数，</a:t>
            </a:r>
            <a:r>
              <a:rPr lang="en-US" altLang="zh-CN" sz="2800" dirty="0">
                <a:latin typeface="Arial Rounded MT Bold" panose="020F0704030504030204" pitchFamily="34" charset="0"/>
              </a:rPr>
              <a:t>f: 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V</a:t>
            </a:r>
            <a:r>
              <a:rPr lang="en-US" altLang="zh-CN" sz="2800" dirty="0" err="1">
                <a:latin typeface="Arial Rounded MT Bold" panose="020F0704030504030204" pitchFamily="34" charset="0"/>
                <a:ea typeface="MS UI Gothic"/>
              </a:rPr>
              <a:t>x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V</a:t>
            </a:r>
            <a:r>
              <a:rPr lang="en-US" altLang="zh-CN" sz="2800" dirty="0">
                <a:latin typeface="Arial Rounded MT Bold" panose="020F0704030504030204" pitchFamily="34" charset="0"/>
              </a:rPr>
              <a:t> →R,</a:t>
            </a:r>
            <a:r>
              <a:rPr lang="zh-CN" altLang="en-US" sz="2800" dirty="0">
                <a:latin typeface="Arial Rounded MT Bold" panose="020F0704030504030204" pitchFamily="34" charset="0"/>
              </a:rPr>
              <a:t>满足三个性质：</a:t>
            </a:r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容量限制：</a:t>
            </a:r>
            <a:r>
              <a:rPr lang="zh-CN" altLang="en-US" sz="2600" dirty="0">
                <a:latin typeface="Arial Rounded MT Bold" panose="020F0704030504030204" pitchFamily="34" charset="0"/>
              </a:rPr>
              <a:t>对所有 </a:t>
            </a:r>
            <a:r>
              <a:rPr lang="en-US" altLang="zh-CN" sz="26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</a:rPr>
              <a:t> </a:t>
            </a:r>
            <a:r>
              <a:rPr lang="en-US" altLang="zh-CN" sz="2600" dirty="0">
                <a:latin typeface="Arial Rounded MT Bold" panose="020F0704030504030204" pitchFamily="34" charset="0"/>
                <a:ea typeface="MS UI Gothic"/>
              </a:rPr>
              <a:t>∊ V,</a:t>
            </a:r>
            <a:r>
              <a:rPr lang="zh-CN" altLang="en-US" sz="2600" dirty="0">
                <a:latin typeface="Arial Rounded MT Bold" panose="020F0704030504030204" pitchFamily="34" charset="0"/>
              </a:rPr>
              <a:t>要求</a:t>
            </a:r>
            <a:r>
              <a:rPr lang="en-US" altLang="zh-CN" sz="2600" dirty="0">
                <a:latin typeface="Arial Rounded MT Bold" panose="020F0704030504030204" pitchFamily="34" charset="0"/>
              </a:rPr>
              <a:t>f(</a:t>
            </a:r>
            <a:r>
              <a:rPr lang="en-US" altLang="zh-CN" sz="26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</a:rPr>
              <a:t>)≤c(</a:t>
            </a:r>
            <a:r>
              <a:rPr lang="en-US" altLang="zh-CN" sz="26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</a:rPr>
              <a:t>)</a:t>
            </a:r>
            <a:endParaRPr lang="zh-CN" altLang="en-US" sz="2600" dirty="0">
              <a:latin typeface="Arial Rounded MT Bold" panose="020F0704030504030204" pitchFamily="34" charset="0"/>
            </a:endParaRPr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反对称性：</a:t>
            </a:r>
            <a:r>
              <a:rPr lang="zh-CN" altLang="en-US" sz="2600" dirty="0">
                <a:latin typeface="Arial Rounded MT Bold" panose="020F0704030504030204" pitchFamily="34" charset="0"/>
              </a:rPr>
              <a:t>对所有 </a:t>
            </a:r>
            <a:r>
              <a:rPr lang="en-US" altLang="zh-CN" sz="26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</a:rPr>
              <a:t> </a:t>
            </a:r>
            <a:r>
              <a:rPr lang="en-US" altLang="zh-CN" sz="2600" dirty="0">
                <a:latin typeface="Arial Rounded MT Bold" panose="020F0704030504030204" pitchFamily="34" charset="0"/>
                <a:ea typeface="MS UI Gothic"/>
              </a:rPr>
              <a:t>∊ V,</a:t>
            </a:r>
            <a:r>
              <a:rPr lang="zh-CN" altLang="en-US" sz="2600" dirty="0">
                <a:latin typeface="Arial Rounded MT Bold" panose="020F0704030504030204" pitchFamily="34" charset="0"/>
              </a:rPr>
              <a:t>要求</a:t>
            </a:r>
            <a:r>
              <a:rPr lang="en-US" altLang="zh-CN" sz="2600" dirty="0">
                <a:latin typeface="Arial Rounded MT Bold" panose="020F0704030504030204" pitchFamily="34" charset="0"/>
              </a:rPr>
              <a:t>f(</a:t>
            </a:r>
            <a:r>
              <a:rPr lang="en-US" altLang="zh-CN" sz="26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</a:rPr>
              <a:t>)= -f(</a:t>
            </a:r>
            <a:r>
              <a:rPr lang="en-US" altLang="zh-CN" sz="2600" dirty="0" err="1">
                <a:latin typeface="Arial Rounded MT Bold" panose="020F0704030504030204" pitchFamily="34" charset="0"/>
              </a:rPr>
              <a:t>v,u</a:t>
            </a:r>
            <a:r>
              <a:rPr lang="en-US" altLang="zh-CN" sz="2600" dirty="0">
                <a:latin typeface="Arial Rounded MT Bold" panose="020F0704030504030204" pitchFamily="34" charset="0"/>
              </a:rPr>
              <a:t>)</a:t>
            </a:r>
            <a:endParaRPr lang="zh-CN" altLang="en-US" sz="2600" dirty="0">
              <a:latin typeface="Arial Rounded MT Bold" panose="020F0704030504030204" pitchFamily="34" charset="0"/>
            </a:endParaRPr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流守恒性：</a:t>
            </a:r>
            <a:r>
              <a:rPr lang="zh-CN" altLang="en-US" sz="2600" dirty="0">
                <a:latin typeface="Arial Rounded MT Bold" panose="020F0704030504030204" pitchFamily="34" charset="0"/>
              </a:rPr>
              <a:t>对于所有</a:t>
            </a:r>
            <a:r>
              <a:rPr lang="en-US" altLang="zh-CN" sz="2600" dirty="0">
                <a:latin typeface="Arial Rounded MT Bold" panose="020F0704030504030204" pitchFamily="34" charset="0"/>
              </a:rPr>
              <a:t>u</a:t>
            </a:r>
            <a:r>
              <a:rPr lang="en-US" altLang="zh-CN" sz="2600" dirty="0">
                <a:latin typeface="Arial Rounded MT Bold" panose="020F0704030504030204" pitchFamily="34" charset="0"/>
                <a:ea typeface="MS UI Gothic"/>
              </a:rPr>
              <a:t> ∊ V-</a:t>
            </a:r>
            <a:r>
              <a:rPr lang="en-US" altLang="zh-CN" sz="2600" dirty="0">
                <a:latin typeface="Arial Rounded MT Bold" panose="020F0704030504030204" pitchFamily="34" charset="0"/>
              </a:rPr>
              <a:t>{s,</a:t>
            </a:r>
            <a:r>
              <a:rPr lang="zh-CN" altLang="en-US" sz="2600" dirty="0">
                <a:latin typeface="Arial Rounded MT Bold" panose="020F0704030504030204" pitchFamily="34" charset="0"/>
              </a:rPr>
              <a:t> </a:t>
            </a:r>
            <a:r>
              <a:rPr lang="en-US" altLang="zh-CN" sz="2600" dirty="0">
                <a:latin typeface="Arial Rounded MT Bold" panose="020F0704030504030204" pitchFamily="34" charset="0"/>
              </a:rPr>
              <a:t>t}</a:t>
            </a:r>
            <a:r>
              <a:rPr lang="zh-CN" altLang="en-US" sz="2600" dirty="0">
                <a:latin typeface="Arial Rounded MT Bold" panose="020F0704030504030204" pitchFamily="34" charset="0"/>
              </a:rPr>
              <a:t>，要求          ∑ </a:t>
            </a:r>
            <a:r>
              <a:rPr lang="en-US" altLang="zh-CN" sz="2600" dirty="0">
                <a:latin typeface="Arial Rounded MT Bold" panose="020F0704030504030204" pitchFamily="34" charset="0"/>
              </a:rPr>
              <a:t>f(u, v)=0</a:t>
            </a:r>
          </a:p>
          <a:p>
            <a:pPr lvl="1" eaLnBrk="1" hangingPunct="1">
              <a:defRPr/>
            </a:pPr>
            <a:endParaRPr lang="en-US" altLang="zh-CN" sz="2600" dirty="0">
              <a:latin typeface="Arial Rounded MT Bold" panose="020F0704030504030204" pitchFamily="34" charset="0"/>
            </a:endParaRPr>
          </a:p>
          <a:p>
            <a:pPr marL="438150" lvl="1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000" b="1" dirty="0">
                <a:solidFill>
                  <a:srgbClr val="3333FF"/>
                </a:solidFill>
                <a:latin typeface="Arial Rounded MT Bold" panose="020F0704030504030204" pitchFamily="34" charset="0"/>
                <a:ea typeface="Adobe 楷体 Std R" pitchFamily="18" charset="-122"/>
              </a:rPr>
              <a:t> </a:t>
            </a:r>
            <a:r>
              <a:rPr lang="zh-CN" altLang="en-US" sz="3200" dirty="0">
                <a:latin typeface="Arial Rounded MT Bold" panose="020F0704030504030204" pitchFamily="34" charset="0"/>
              </a:rPr>
              <a:t>     </a:t>
            </a:r>
            <a:r>
              <a:rPr lang="en-US" altLang="zh-CN" sz="2600" dirty="0">
                <a:latin typeface="Arial Rounded MT Bold" panose="020F0704030504030204" pitchFamily="34" charset="0"/>
              </a:rPr>
              <a:t>f(u, v)</a:t>
            </a:r>
            <a:r>
              <a:rPr lang="zh-CN" altLang="en-US" sz="2600" dirty="0">
                <a:latin typeface="Arial Rounded MT Bold" panose="020F0704030504030204" pitchFamily="34" charset="0"/>
              </a:rPr>
              <a:t>称为从顶点</a:t>
            </a:r>
            <a:r>
              <a:rPr lang="en-US" altLang="zh-CN" sz="2600" dirty="0">
                <a:latin typeface="Arial Rounded MT Bold" panose="020F0704030504030204" pitchFamily="34" charset="0"/>
              </a:rPr>
              <a:t>u</a:t>
            </a:r>
            <a:r>
              <a:rPr lang="zh-CN" altLang="en-US" sz="2600" dirty="0">
                <a:latin typeface="Arial Rounded MT Bold" panose="020F0704030504030204" pitchFamily="34" charset="0"/>
              </a:rPr>
              <a:t>到顶点</a:t>
            </a:r>
            <a:r>
              <a:rPr lang="en-US" altLang="zh-CN" sz="2600" dirty="0">
                <a:latin typeface="Arial Rounded MT Bold" panose="020F0704030504030204" pitchFamily="34" charset="0"/>
              </a:rPr>
              <a:t>v</a:t>
            </a:r>
            <a:r>
              <a:rPr lang="zh-CN" altLang="en-US" sz="2600" dirty="0">
                <a:latin typeface="Arial Rounded MT Bold" panose="020F0704030504030204" pitchFamily="34" charset="0"/>
              </a:rPr>
              <a:t>的流，它可以为</a:t>
            </a:r>
            <a:r>
              <a:rPr lang="en-US" altLang="zh-CN" sz="2600" dirty="0">
                <a:latin typeface="Arial Rounded MT Bold" panose="020F0704030504030204" pitchFamily="34" charset="0"/>
              </a:rPr>
              <a:t>+,0,-</a:t>
            </a:r>
            <a:r>
              <a:rPr lang="zh-CN" altLang="en-US" sz="2600" dirty="0">
                <a:latin typeface="Arial Rounded MT Bold" panose="020F0704030504030204" pitchFamily="34" charset="0"/>
              </a:rPr>
              <a:t>。</a:t>
            </a:r>
            <a:endParaRPr lang="en-US" altLang="zh-CN" sz="2600" dirty="0">
              <a:latin typeface="Arial Rounded MT Bold" panose="020F0704030504030204" pitchFamily="34" charset="0"/>
            </a:endParaRPr>
          </a:p>
          <a:p>
            <a:pPr marL="438150" lvl="1" eaLnBrk="1" hangingPunct="1">
              <a:buFont typeface="Wingdings" panose="05000000000000000000" pitchFamily="2" charset="2"/>
              <a:buNone/>
              <a:defRPr/>
            </a:pPr>
            <a:endParaRPr lang="en-US" altLang="zh-CN" sz="2600" b="1" dirty="0">
              <a:solidFill>
                <a:srgbClr val="3333FF"/>
              </a:solidFill>
              <a:latin typeface="Arial Rounded MT Bold" panose="020F0704030504030204" pitchFamily="34" charset="0"/>
              <a:ea typeface="Adobe 楷体 Std R" pitchFamily="18" charset="-122"/>
            </a:endParaRPr>
          </a:p>
          <a:p>
            <a:pPr marL="438150" lvl="1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000" b="1" dirty="0">
                <a:solidFill>
                  <a:srgbClr val="00B050"/>
                </a:solidFill>
                <a:latin typeface="Arial Rounded MT Bold" panose="020F0704030504030204" pitchFamily="34" charset="0"/>
                <a:ea typeface="Adobe 楷体 Std R" pitchFamily="18" charset="-122"/>
              </a:rPr>
              <a:t>从非源点或非汇点的顶点出发的总网络流为零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6216650" y="3238500"/>
            <a:ext cx="958850" cy="381000"/>
          </a:xfrm>
          <a:prstGeom prst="wedgeRectCallo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2000" b="1" dirty="0">
                <a:solidFill>
                  <a:schemeClr val="tx1"/>
                </a:solidFill>
              </a:rPr>
              <a:t>v </a:t>
            </a:r>
            <a:r>
              <a:rPr lang="de-DE" altLang="zh-CN" sz="2000" b="1" dirty="0">
                <a:solidFill>
                  <a:schemeClr val="tx1"/>
                </a:solidFill>
                <a:sym typeface="Symbol"/>
              </a:rPr>
              <a:t></a:t>
            </a:r>
            <a:r>
              <a:rPr lang="de-DE" altLang="zh-CN" sz="2000" b="1" dirty="0">
                <a:solidFill>
                  <a:schemeClr val="tx1"/>
                </a:solidFill>
              </a:rPr>
              <a:t> V </a:t>
            </a:r>
            <a:endParaRPr lang="zh-CN" altLang="zh-CN" sz="2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59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143000"/>
            <a:ext cx="8991600" cy="548640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Arial Rounded MT Bold" panose="020F0704030504030204" pitchFamily="34" charset="0"/>
              </a:rPr>
              <a:t>命题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  <a:r>
              <a:rPr lang="de-DE" altLang="zh-CN" sz="2800" dirty="0">
                <a:latin typeface="Arial Rounded MT Bold" panose="020F0704030504030204" pitchFamily="34" charset="0"/>
              </a:rPr>
              <a:t>f´=f + f</a:t>
            </a:r>
            <a:r>
              <a:rPr lang="de-DE" altLang="zh-CN" sz="2800" baseline="-25000" dirty="0">
                <a:latin typeface="Arial Rounded MT Bold" panose="020F0704030504030204" pitchFamily="34" charset="0"/>
              </a:rPr>
              <a:t>p</a:t>
            </a:r>
            <a:r>
              <a:rPr lang="de-DE" altLang="zh-CN" sz="2800" dirty="0">
                <a:latin typeface="Arial Rounded MT Bold" panose="020F0704030504030204" pitchFamily="34" charset="0"/>
              </a:rPr>
              <a:t>  </a:t>
            </a:r>
            <a:r>
              <a:rPr lang="zh-CN" altLang="en-US" sz="2800" dirty="0">
                <a:latin typeface="Arial Rounded MT Bold" panose="020F0704030504030204" pitchFamily="34" charset="0"/>
              </a:rPr>
              <a:t>是一个有效的网络流</a:t>
            </a:r>
            <a:r>
              <a:rPr lang="en-US" altLang="zh-CN" sz="2800" dirty="0">
                <a:latin typeface="Arial Rounded MT Bold" panose="020F0704030504030204" pitchFamily="34" charset="0"/>
              </a:rPr>
              <a:t>.</a:t>
            </a:r>
          </a:p>
          <a:p>
            <a:r>
              <a:rPr lang="zh-CN" altLang="en-US" sz="2800" dirty="0">
                <a:latin typeface="Arial Rounded MT Bold" panose="020F0704030504030204" pitchFamily="34" charset="0"/>
              </a:rPr>
              <a:t>证明，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需要证明满足容量限制、反对称性</a:t>
            </a:r>
            <a:r>
              <a:rPr lang="zh-CN" alt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、流守恒性</a:t>
            </a:r>
            <a:endParaRPr lang="en-US" altLang="zh-CN" sz="2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zh-CN" altLang="en-US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</a:t>
            </a:r>
            <a:r>
              <a:rPr lang="en-GB" altLang="zh-CN" sz="28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&lt;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c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= c(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– f(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endParaRPr lang="de-DE" altLang="zh-CN" sz="2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(f +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= f 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+ 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</a:t>
            </a:r>
            <a:r>
              <a:rPr lang="en-GB" altLang="zh-CN" sz="28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&lt;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c(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(f +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= f 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+ 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(u ,v) = - f(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v,u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– 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v,u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endParaRPr lang="de-DE" altLang="zh-CN" sz="2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	             = - [f(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v,u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+ 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v,u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)] = - (f +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(</a:t>
            </a:r>
            <a:r>
              <a:rPr lang="en-GB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v,u</a:t>
            </a:r>
            <a:r>
              <a:rPr lang="en-GB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r>
              <a:rPr lang="de-DE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de-DE" altLang="zh-CN" sz="2800" dirty="0">
                <a:latin typeface="Arial Rounded MT Bold" panose="020F0704030504030204" pitchFamily="34" charset="0"/>
              </a:rPr>
              <a:t>    </a:t>
            </a:r>
            <a:r>
              <a:rPr lang="en-GB" altLang="zh-CN" sz="2800" dirty="0">
                <a:latin typeface="Arial Rounded MT Bold" panose="020F0704030504030204" pitchFamily="34" charset="0"/>
              </a:rPr>
              <a:t>u </a:t>
            </a:r>
            <a:r>
              <a:rPr lang="en-GB" altLang="zh-CN" sz="2800" dirty="0">
                <a:latin typeface="Arial Rounded MT Bold" panose="020F0704030504030204" pitchFamily="34" charset="0"/>
                <a:sym typeface="Symbol" panose="05050102010706020507" pitchFamily="18" charset="2"/>
              </a:rPr>
              <a:t></a:t>
            </a:r>
            <a:r>
              <a:rPr lang="en-GB" altLang="zh-CN" sz="2800" dirty="0">
                <a:latin typeface="Arial Rounded MT Bold" panose="020F0704030504030204" pitchFamily="34" charset="0"/>
              </a:rPr>
              <a:t>V\{s ,t},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</a:t>
            </a:r>
            <a:r>
              <a:rPr lang="en-GB" altLang="zh-CN" sz="2800" dirty="0">
                <a:latin typeface="Arial Rounded MT Bold" panose="020F0704030504030204" pitchFamily="34" charset="0"/>
              </a:rPr>
              <a:t> (f +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</a:rPr>
              <a:t>) (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</a:rPr>
              <a:t>) =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 </a:t>
            </a:r>
            <a:r>
              <a:rPr lang="en-GB" altLang="zh-CN" sz="2800" dirty="0">
                <a:latin typeface="Arial Rounded MT Bold" panose="020F0704030504030204" pitchFamily="34" charset="0"/>
              </a:rPr>
              <a:t>[f(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</a:rPr>
              <a:t>) + 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</a:rPr>
              <a:t>)]</a:t>
            </a:r>
            <a:endParaRPr lang="de-DE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en-GB" altLang="zh-CN" sz="2800" dirty="0">
                <a:latin typeface="Arial Rounded MT Bold" panose="020F0704030504030204" pitchFamily="34" charset="0"/>
              </a:rPr>
              <a:t>	                  =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 </a:t>
            </a:r>
            <a:r>
              <a:rPr lang="en-GB" altLang="zh-CN" sz="2800" dirty="0">
                <a:latin typeface="Arial Rounded MT Bold" panose="020F0704030504030204" pitchFamily="34" charset="0"/>
              </a:rPr>
              <a:t> f(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</a:rPr>
              <a:t>) +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 </a:t>
            </a:r>
            <a:r>
              <a:rPr lang="en-GB" altLang="zh-CN" sz="2800" dirty="0">
                <a:latin typeface="Arial Rounded MT Bold" panose="020F0704030504030204" pitchFamily="34" charset="0"/>
              </a:rPr>
              <a:t> 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f</a:t>
            </a:r>
            <a:r>
              <a:rPr lang="en-GB" altLang="zh-CN" sz="2800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sz="2800" dirty="0">
                <a:latin typeface="Arial Rounded MT Bold" panose="020F0704030504030204" pitchFamily="34" charset="0"/>
              </a:rPr>
              <a:t>(</a:t>
            </a:r>
            <a:r>
              <a:rPr lang="en-GB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GB" altLang="zh-CN" sz="2800" dirty="0">
                <a:latin typeface="Arial Rounded MT Bold" panose="020F0704030504030204" pitchFamily="34" charset="0"/>
              </a:rPr>
              <a:t>) = 0 + 0 = 0</a:t>
            </a:r>
            <a:endParaRPr lang="de-DE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dirty="0">
                <a:latin typeface="Arial Rounded MT Bold" panose="020F0704030504030204" pitchFamily="34" charset="0"/>
              </a:rPr>
              <a:t>    得证</a:t>
            </a:r>
            <a:r>
              <a:rPr lang="en-US" altLang="zh-CN" sz="2400" dirty="0">
                <a:latin typeface="Arial Rounded MT Bold" panose="020F0704030504030204" pitchFamily="34" charset="0"/>
              </a:rPr>
              <a:t>.</a:t>
            </a:r>
            <a:endParaRPr lang="de-DE" altLang="zh-CN" sz="2400" dirty="0">
              <a:latin typeface="Arial Rounded MT Bold" panose="020F0704030504030204" pitchFamily="34" charset="0"/>
            </a:endParaRPr>
          </a:p>
          <a:p>
            <a:endParaRPr lang="de-DE" altLang="zh-CN" sz="2800" dirty="0">
              <a:latin typeface="Arial Rounded MT Bold" panose="020F0704030504030204" pitchFamily="34" charset="0"/>
            </a:endParaRPr>
          </a:p>
          <a:p>
            <a:endParaRPr lang="de-DE" altLang="zh-CN" sz="2800" dirty="0">
              <a:latin typeface="Arial Rounded MT Bold" panose="020F0704030504030204" pitchFamily="34" charset="0"/>
            </a:endParaRPr>
          </a:p>
          <a:p>
            <a:endParaRPr lang="de-DE" altLang="zh-CN" sz="2800" dirty="0">
              <a:latin typeface="Arial Rounded MT Bold" panose="020F0704030504030204" pitchFamily="34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-88900" y="228600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800" dirty="0">
                <a:solidFill>
                  <a:schemeClr val="accent2"/>
                </a:solidFill>
              </a:rPr>
              <a:t>Ford-</a:t>
            </a:r>
            <a:r>
              <a:rPr lang="de-DE" altLang="zh-CN" sz="38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800" dirty="0">
                <a:solidFill>
                  <a:schemeClr val="accent2"/>
                </a:solidFill>
              </a:rPr>
              <a:t>算法</a:t>
            </a:r>
            <a:r>
              <a:rPr lang="en-US" altLang="zh-CN" sz="3800" dirty="0">
                <a:solidFill>
                  <a:schemeClr val="accent2"/>
                </a:solidFill>
              </a:rPr>
              <a:t>:</a:t>
            </a:r>
            <a:r>
              <a:rPr lang="zh-CN" altLang="en-US" sz="3800" dirty="0">
                <a:solidFill>
                  <a:schemeClr val="accent2"/>
                </a:solidFill>
              </a:rPr>
              <a:t>流增广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2339752" y="5204619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dirty="0"/>
              <a:t>v</a:t>
            </a:r>
            <a:r>
              <a:rPr lang="de-DE" altLang="zh-CN" dirty="0">
                <a:sym typeface="Symbol" panose="05050102010706020507" pitchFamily="18" charset="2"/>
              </a:rPr>
              <a:t></a:t>
            </a:r>
            <a:r>
              <a:rPr lang="de-DE" altLang="zh-CN" dirty="0"/>
              <a:t>V 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979876" y="5204619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dirty="0"/>
              <a:t>v</a:t>
            </a:r>
            <a:r>
              <a:rPr lang="de-DE" altLang="zh-CN" dirty="0">
                <a:sym typeface="Symbol" panose="05050102010706020507" pitchFamily="18" charset="2"/>
              </a:rPr>
              <a:t></a:t>
            </a:r>
            <a:r>
              <a:rPr lang="de-DE" altLang="zh-CN" dirty="0"/>
              <a:t>V 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2161952" y="6105692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dirty="0"/>
              <a:t>v</a:t>
            </a:r>
            <a:r>
              <a:rPr lang="de-DE" altLang="zh-CN" dirty="0">
                <a:sym typeface="Symbol" panose="05050102010706020507" pitchFamily="18" charset="2"/>
              </a:rPr>
              <a:t></a:t>
            </a:r>
            <a:r>
              <a:rPr lang="de-DE" altLang="zh-CN" dirty="0"/>
              <a:t>V 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000500" y="6105692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dirty="0"/>
              <a:t>v</a:t>
            </a:r>
            <a:r>
              <a:rPr lang="de-DE" altLang="zh-CN" dirty="0">
                <a:sym typeface="Symbol" panose="05050102010706020507" pitchFamily="18" charset="2"/>
              </a:rPr>
              <a:t></a:t>
            </a:r>
            <a:r>
              <a:rPr lang="de-DE" altLang="zh-CN" dirty="0"/>
              <a:t>V </a:t>
            </a:r>
          </a:p>
        </p:txBody>
      </p:sp>
    </p:spTree>
    <p:extLst>
      <p:ext uri="{BB962C8B-B14F-4D97-AF65-F5344CB8AC3E}">
        <p14:creationId xmlns:p14="http://schemas.microsoft.com/office/powerpoint/2010/main" val="14148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5D161BB7-3D8E-4D22-9238-D39AFFA27B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680" y="0"/>
            <a:ext cx="8229600" cy="6248400"/>
          </a:xfr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74AC656-1CE9-414E-936B-F2E5B964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A1B-DF4B-411B-A55C-48C54C68BB9C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7DA10985-3481-4C28-B683-7B419101E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8538"/>
            <a:ext cx="83058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 altLang="zh-CN" sz="1800" i="0">
                <a:solidFill>
                  <a:srgbClr val="FF0000"/>
                </a:solidFill>
              </a:rPr>
              <a:t>material coursing through a system</a:t>
            </a:r>
            <a:r>
              <a:rPr lang="en-US" altLang="zh-CN" sz="1800" i="0"/>
              <a:t> from a source  to a sink</a:t>
            </a:r>
          </a:p>
          <a:p>
            <a:pPr>
              <a:spcBef>
                <a:spcPct val="50000"/>
              </a:spcBef>
            </a:pPr>
            <a:endParaRPr lang="en-US" altLang="zh-CN" sz="1800" i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A88BF3-A2FD-CF48-A93C-DE1048FE572D}"/>
              </a:ext>
            </a:extLst>
          </p:cNvPr>
          <p:cNvSpPr/>
          <p:nvPr/>
        </p:nvSpPr>
        <p:spPr>
          <a:xfrm>
            <a:off x="0" y="6096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最大流问题最早是在</a:t>
            </a:r>
            <a:r>
              <a:rPr lang="en-US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1954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年，由</a:t>
            </a:r>
            <a:r>
              <a:rPr lang="en" altLang="zh-CN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T.E.Harris</a:t>
            </a:r>
            <a:r>
              <a:rPr lang="en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和</a:t>
            </a:r>
            <a:r>
              <a:rPr lang="en" altLang="zh-CN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F.S.Ross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通过一个苏联铁路的交通流量的简化模型提出的。</a:t>
            </a:r>
            <a:r>
              <a:rPr lang="en-US" altLang="zh-CN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4"/>
              </a:rPr>
              <a:t>[1]</a:t>
            </a:r>
            <a:r>
              <a:rPr lang="en-US" altLang="zh-CN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5"/>
              </a:rPr>
              <a:t>[2]</a:t>
            </a:r>
            <a:r>
              <a:rPr lang="en-US" altLang="zh-CN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6"/>
              </a:rPr>
              <a:t>[3]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1955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年，</a:t>
            </a:r>
            <a:r>
              <a:rPr lang="en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L.R. Ford, Jr.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和</a:t>
            </a:r>
            <a:r>
              <a:rPr lang="en" altLang="zh-CN" sz="1600" dirty="0">
                <a:solidFill>
                  <a:srgbClr val="202122"/>
                </a:solidFill>
                <a:latin typeface="Arial" panose="020B0604020202020204" pitchFamily="34" charset="0"/>
              </a:rPr>
              <a:t>D.R. Fulkerson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创建了第一个已知的算法， </a:t>
            </a:r>
            <a:r>
              <a:rPr lang="en" altLang="zh-CN" sz="1600" dirty="0">
                <a:solidFill>
                  <a:srgbClr val="0645AD"/>
                </a:solidFill>
                <a:latin typeface="Arial" panose="020B0604020202020204" pitchFamily="34" charset="0"/>
                <a:hlinkClick r:id="rId7" tooltip="Ford–Fulkerson算法"/>
              </a:rPr>
              <a:t>Ford–Fulkerson</a:t>
            </a:r>
            <a:r>
              <a:rPr lang="zh-CN" alt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7" tooltip="Ford–Fulkerson算法"/>
              </a:rPr>
              <a:t>算法</a:t>
            </a:r>
            <a:r>
              <a:rPr lang="zh-CN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。</a:t>
            </a:r>
            <a:r>
              <a:rPr lang="en-US" altLang="zh-CN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8"/>
              </a:rPr>
              <a:t>[4]</a:t>
            </a:r>
            <a:r>
              <a:rPr lang="en-US" altLang="zh-CN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9"/>
              </a:rPr>
              <a:t>[5]</a:t>
            </a:r>
            <a:endParaRPr lang="zh-CN" alt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br>
              <a:rPr lang="zh-CN" altLang="en-US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5785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8ABBEDC2-49E7-4021-B07E-0000D4CC6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回顾：流的值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D04BB2-61DF-44CC-A5FD-813820016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763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流的值定义为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9C35043-775C-489F-98D2-1E908D931C97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2492896"/>
            <a:ext cx="7391400" cy="1358900"/>
            <a:chOff x="376" y="1568"/>
            <a:chExt cx="4656" cy="856"/>
          </a:xfrm>
        </p:grpSpPr>
        <p:sp>
          <p:nvSpPr>
            <p:cNvPr id="12295" name="Rectangle 5">
              <a:extLst>
                <a:ext uri="{FF2B5EF4-FFF2-40B4-BE49-F238E27FC236}">
                  <a16:creationId xmlns:a16="http://schemas.microsoft.com/office/drawing/2014/main" id="{FC208402-EA72-4806-BFEE-AD7C7EDB9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1568"/>
              <a:ext cx="4656" cy="85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en-US" altLang="zh-CN" sz="2400">
                <a:solidFill>
                  <a:srgbClr val="FFFF00"/>
                </a:solidFill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12296" name="Object 2">
              <a:extLst>
                <a:ext uri="{FF2B5EF4-FFF2-40B4-BE49-F238E27FC236}">
                  <a16:creationId xmlns:a16="http://schemas.microsoft.com/office/drawing/2014/main" id="{EB29BD8E-0838-4B96-BF4C-EB81B7B095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2" y="1628"/>
            <a:ext cx="3750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0" name="Equation" r:id="rId4" imgW="1651000" imgH="342900" progId="Equation.3">
                    <p:embed/>
                  </p:oleObj>
                </mc:Choice>
                <mc:Fallback>
                  <p:oleObj name="Equation" r:id="rId4" imgW="1651000" imgH="342900" progId="Equation.3">
                    <p:embed/>
                    <p:pic>
                      <p:nvPicPr>
                        <p:cNvPr id="12296" name="Object 2">
                          <a:extLst>
                            <a:ext uri="{FF2B5EF4-FFF2-40B4-BE49-F238E27FC236}">
                              <a16:creationId xmlns:a16="http://schemas.microsoft.com/office/drawing/2014/main" id="{EB29BD8E-0838-4B96-BF4C-EB81B7B095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" y="1628"/>
                          <a:ext cx="3750" cy="7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87143" name="Rectangle 7">
            <a:extLst>
              <a:ext uri="{FF2B5EF4-FFF2-40B4-BE49-F238E27FC236}">
                <a16:creationId xmlns:a16="http://schemas.microsoft.com/office/drawing/2014/main" id="{E41FB526-C68B-4646-97FE-92B31355A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38" y="4007696"/>
            <a:ext cx="6194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CFF33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latin typeface="Arial Rounded MT Bold" panose="020F0704030504030204" pitchFamily="34" charset="0"/>
              </a:rPr>
              <a:t>从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流出的总流量</a:t>
            </a:r>
            <a:r>
              <a:rPr lang="en-US" altLang="zh-CN" sz="2800" dirty="0">
                <a:latin typeface="Arial Rounded MT Bold" panose="020F0704030504030204" pitchFamily="34" charset="0"/>
              </a:rPr>
              <a:t>  = </a:t>
            </a:r>
            <a:r>
              <a:rPr lang="zh-CN" altLang="en-US" sz="2800" dirty="0">
                <a:latin typeface="Arial Rounded MT Bold" panose="020F0704030504030204" pitchFamily="34" charset="0"/>
              </a:rPr>
              <a:t>流入</a:t>
            </a:r>
            <a:r>
              <a:rPr lang="en-US" altLang="zh-CN" sz="2800" dirty="0"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latin typeface="Arial Rounded MT Bold" panose="020F0704030504030204" pitchFamily="34" charset="0"/>
              </a:rPr>
              <a:t>的总流量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33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4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143000"/>
            <a:ext cx="8991600" cy="3276600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命题</a:t>
            </a:r>
            <a:r>
              <a:rPr lang="en-US" altLang="zh-CN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. </a:t>
            </a:r>
            <a:r>
              <a:rPr lang="en-GB" altLang="zh-CN" b="1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|(f + </a:t>
            </a:r>
            <a:r>
              <a:rPr lang="en-GB" altLang="zh-CN" b="1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b="1" baseline="-30000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b="1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)| = |f| + |</a:t>
            </a:r>
            <a:r>
              <a:rPr lang="en-GB" altLang="zh-CN" b="1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en-GB" altLang="zh-CN" b="1" baseline="-30000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</a:t>
            </a:r>
            <a:r>
              <a:rPr lang="en-GB" altLang="zh-CN" b="1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|</a:t>
            </a:r>
            <a:r>
              <a:rPr lang="de-DE" altLang="zh-CN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zh-CN" altLang="en-US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 </a:t>
            </a:r>
            <a:endParaRPr lang="de-DE" altLang="zh-CN" b="1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  <a:p>
            <a:r>
              <a:rPr lang="zh-CN" altLang="en-US" dirty="0">
                <a:latin typeface="Arial Rounded MT Bold" panose="020F0704030504030204" pitchFamily="34" charset="0"/>
              </a:rPr>
              <a:t>证明</a:t>
            </a:r>
            <a:r>
              <a:rPr lang="en-US" altLang="zh-CN" dirty="0">
                <a:latin typeface="Arial Rounded MT Bold" panose="020F0704030504030204" pitchFamily="34" charset="0"/>
              </a:rPr>
              <a:t>.  </a:t>
            </a:r>
            <a:r>
              <a:rPr lang="zh-CN" altLang="en-US" dirty="0">
                <a:latin typeface="Arial Rounded MT Bold" panose="020F0704030504030204" pitchFamily="34" charset="0"/>
              </a:rPr>
              <a:t>流的值是等于由</a:t>
            </a:r>
            <a:r>
              <a:rPr lang="en-US" altLang="zh-CN" dirty="0">
                <a:latin typeface="Arial Rounded MT Bold" panose="020F0704030504030204" pitchFamily="34" charset="0"/>
              </a:rPr>
              <a:t>s</a:t>
            </a:r>
            <a:r>
              <a:rPr lang="zh-CN" altLang="en-US" dirty="0">
                <a:latin typeface="Arial Rounded MT Bold" panose="020F0704030504030204" pitchFamily="34" charset="0"/>
              </a:rPr>
              <a:t>流出的所有流之和</a:t>
            </a:r>
            <a:endParaRPr lang="de-DE" altLang="zh-CN" dirty="0">
              <a:latin typeface="Arial Rounded MT Bold" panose="020F0704030504030204" pitchFamily="34" charset="0"/>
            </a:endParaRPr>
          </a:p>
          <a:p>
            <a:pPr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GB" altLang="zh-CN" dirty="0">
                <a:latin typeface="Arial Rounded MT Bold" panose="020F0704030504030204" pitchFamily="34" charset="0"/>
              </a:rPr>
              <a:t>|(f + </a:t>
            </a:r>
            <a:r>
              <a:rPr lang="en-GB" altLang="zh-CN" dirty="0" err="1">
                <a:latin typeface="Arial Rounded MT Bold" panose="020F0704030504030204" pitchFamily="34" charset="0"/>
              </a:rPr>
              <a:t>f</a:t>
            </a:r>
            <a:r>
              <a:rPr lang="en-GB" altLang="zh-CN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dirty="0">
                <a:latin typeface="Arial Rounded MT Bold" panose="020F0704030504030204" pitchFamily="34" charset="0"/>
              </a:rPr>
              <a:t>)| =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</a:t>
            </a:r>
            <a:r>
              <a:rPr lang="en-GB" altLang="zh-CN" dirty="0">
                <a:latin typeface="Arial Rounded MT Bold" panose="020F0704030504030204" pitchFamily="34" charset="0"/>
              </a:rPr>
              <a:t> (f +</a:t>
            </a:r>
            <a:r>
              <a:rPr lang="en-GB" altLang="zh-CN" dirty="0" err="1">
                <a:latin typeface="Arial Rounded MT Bold" panose="020F0704030504030204" pitchFamily="34" charset="0"/>
              </a:rPr>
              <a:t>f</a:t>
            </a:r>
            <a:r>
              <a:rPr lang="en-GB" altLang="zh-CN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dirty="0">
                <a:latin typeface="Arial Rounded MT Bold" panose="020F0704030504030204" pitchFamily="34" charset="0"/>
              </a:rPr>
              <a:t>) (</a:t>
            </a:r>
            <a:r>
              <a:rPr lang="en-GB" altLang="zh-CN" dirty="0" err="1">
                <a:latin typeface="Arial Rounded MT Bold" panose="020F0704030504030204" pitchFamily="34" charset="0"/>
              </a:rPr>
              <a:t>s,v</a:t>
            </a:r>
            <a:r>
              <a:rPr lang="en-GB" altLang="zh-CN" dirty="0">
                <a:latin typeface="Arial Rounded MT Bold" panose="020F0704030504030204" pitchFamily="34" charset="0"/>
              </a:rPr>
              <a:t>) =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 </a:t>
            </a:r>
            <a:r>
              <a:rPr lang="en-GB" altLang="zh-CN" dirty="0">
                <a:latin typeface="Arial Rounded MT Bold" panose="020F0704030504030204" pitchFamily="34" charset="0"/>
              </a:rPr>
              <a:t>[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  <a:r>
              <a:rPr lang="en-GB" altLang="zh-CN" dirty="0">
                <a:latin typeface="Arial Rounded MT Bold" panose="020F0704030504030204" pitchFamily="34" charset="0"/>
              </a:rPr>
              <a:t>f(</a:t>
            </a:r>
            <a:r>
              <a:rPr lang="en-GB" altLang="zh-CN" dirty="0" err="1">
                <a:latin typeface="Arial Rounded MT Bold" panose="020F0704030504030204" pitchFamily="34" charset="0"/>
              </a:rPr>
              <a:t>s,v</a:t>
            </a:r>
            <a:r>
              <a:rPr lang="en-GB" altLang="zh-CN" dirty="0">
                <a:latin typeface="Arial Rounded MT Bold" panose="020F0704030504030204" pitchFamily="34" charset="0"/>
              </a:rPr>
              <a:t>) + </a:t>
            </a:r>
            <a:r>
              <a:rPr lang="en-GB" altLang="zh-CN" dirty="0" err="1">
                <a:latin typeface="Arial Rounded MT Bold" panose="020F0704030504030204" pitchFamily="34" charset="0"/>
              </a:rPr>
              <a:t>f</a:t>
            </a:r>
            <a:r>
              <a:rPr lang="en-GB" altLang="zh-CN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dirty="0">
                <a:latin typeface="Arial Rounded MT Bold" panose="020F0704030504030204" pitchFamily="34" charset="0"/>
              </a:rPr>
              <a:t>(</a:t>
            </a:r>
            <a:r>
              <a:rPr lang="en-GB" altLang="zh-CN" dirty="0" err="1">
                <a:latin typeface="Arial Rounded MT Bold" panose="020F0704030504030204" pitchFamily="34" charset="0"/>
              </a:rPr>
              <a:t>s,v</a:t>
            </a:r>
            <a:r>
              <a:rPr lang="en-GB" altLang="zh-CN" dirty="0">
                <a:latin typeface="Arial Rounded MT Bold" panose="020F0704030504030204" pitchFamily="34" charset="0"/>
              </a:rPr>
              <a:t>)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  <a:r>
              <a:rPr lang="en-GB" altLang="zh-CN" dirty="0">
                <a:latin typeface="Arial Rounded MT Bold" panose="020F0704030504030204" pitchFamily="34" charset="0"/>
              </a:rPr>
              <a:t>]</a:t>
            </a:r>
            <a:endParaRPr lang="de-DE" altLang="zh-CN" dirty="0">
              <a:latin typeface="Arial Rounded MT Bold" panose="020F0704030504030204" pitchFamily="34" charset="0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en-GB" altLang="zh-CN" dirty="0">
                <a:latin typeface="Arial Rounded MT Bold" panose="020F0704030504030204" pitchFamily="34" charset="0"/>
              </a:rPr>
              <a:t>	                =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 </a:t>
            </a:r>
            <a:r>
              <a:rPr lang="en-GB" altLang="zh-CN" dirty="0">
                <a:latin typeface="Arial Rounded MT Bold" panose="020F0704030504030204" pitchFamily="34" charset="0"/>
              </a:rPr>
              <a:t> f(</a:t>
            </a:r>
            <a:r>
              <a:rPr lang="en-GB" altLang="zh-CN" dirty="0" err="1">
                <a:latin typeface="Arial Rounded MT Bold" panose="020F0704030504030204" pitchFamily="34" charset="0"/>
              </a:rPr>
              <a:t>s,v</a:t>
            </a:r>
            <a:r>
              <a:rPr lang="en-GB" altLang="zh-CN" dirty="0">
                <a:latin typeface="Arial Rounded MT Bold" panose="020F0704030504030204" pitchFamily="34" charset="0"/>
              </a:rPr>
              <a:t>) + </a:t>
            </a:r>
            <a:r>
              <a:rPr lang="en-GB" altLang="zh-CN" sz="44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 </a:t>
            </a:r>
            <a:r>
              <a:rPr lang="en-GB" altLang="zh-CN" dirty="0">
                <a:latin typeface="Arial Rounded MT Bold" panose="020F0704030504030204" pitchFamily="34" charset="0"/>
              </a:rPr>
              <a:t> </a:t>
            </a:r>
            <a:r>
              <a:rPr lang="en-GB" altLang="zh-CN" dirty="0" err="1">
                <a:latin typeface="Arial Rounded MT Bold" panose="020F0704030504030204" pitchFamily="34" charset="0"/>
              </a:rPr>
              <a:t>f</a:t>
            </a:r>
            <a:r>
              <a:rPr lang="en-GB" altLang="zh-CN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dirty="0">
                <a:latin typeface="Arial Rounded MT Bold" panose="020F0704030504030204" pitchFamily="34" charset="0"/>
              </a:rPr>
              <a:t>(</a:t>
            </a:r>
            <a:r>
              <a:rPr lang="en-GB" altLang="zh-CN" dirty="0" err="1">
                <a:latin typeface="Arial Rounded MT Bold" panose="020F0704030504030204" pitchFamily="34" charset="0"/>
              </a:rPr>
              <a:t>s,v</a:t>
            </a:r>
            <a:r>
              <a:rPr lang="en-GB" altLang="zh-CN" dirty="0">
                <a:latin typeface="Arial Rounded MT Bold" panose="020F0704030504030204" pitchFamily="34" charset="0"/>
              </a:rPr>
              <a:t>) = |f| + |</a:t>
            </a:r>
            <a:r>
              <a:rPr lang="en-GB" altLang="zh-CN" dirty="0" err="1">
                <a:latin typeface="Arial Rounded MT Bold" panose="020F0704030504030204" pitchFamily="34" charset="0"/>
              </a:rPr>
              <a:t>f</a:t>
            </a:r>
            <a:r>
              <a:rPr lang="en-GB" altLang="zh-CN" baseline="-30000" dirty="0" err="1">
                <a:latin typeface="Arial Rounded MT Bold" panose="020F0704030504030204" pitchFamily="34" charset="0"/>
              </a:rPr>
              <a:t>p</a:t>
            </a:r>
            <a:r>
              <a:rPr lang="en-GB" altLang="zh-CN" dirty="0">
                <a:latin typeface="Arial Rounded MT Bold" panose="020F0704030504030204" pitchFamily="34" charset="0"/>
              </a:rPr>
              <a:t>|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3600" dirty="0">
                <a:latin typeface="Arial Rounded MT Bold" panose="020F0704030504030204" pitchFamily="34" charset="0"/>
              </a:rPr>
              <a:t>    </a:t>
            </a:r>
            <a:r>
              <a:rPr lang="zh-CN" altLang="en-US" sz="3200" dirty="0">
                <a:latin typeface="Arial Rounded MT Bold" panose="020F0704030504030204" pitchFamily="34" charset="0"/>
              </a:rPr>
              <a:t>得证</a:t>
            </a:r>
            <a:r>
              <a:rPr lang="en-US" altLang="zh-CN" sz="3200" dirty="0">
                <a:latin typeface="Arial Rounded MT Bold" panose="020F0704030504030204" pitchFamily="34" charset="0"/>
              </a:rPr>
              <a:t>.</a:t>
            </a:r>
            <a:endParaRPr lang="en-US" altLang="zh-CN" sz="3600" dirty="0">
              <a:latin typeface="Arial Rounded MT Bold" panose="020F0704030504030204" pitchFamily="34" charset="0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  <a:endParaRPr lang="en-GB" altLang="zh-CN" dirty="0">
              <a:latin typeface="Arial Rounded MT Bold" panose="020F0704030504030204" pitchFamily="34" charset="0"/>
            </a:endParaRPr>
          </a:p>
          <a:p>
            <a:r>
              <a:rPr lang="zh-CN" altLang="en-US" dirty="0">
                <a:latin typeface="Arial Rounded MT Bold" panose="020F0704030504030204" pitchFamily="34" charset="0"/>
              </a:rPr>
              <a:t>找到一条增广路径 </a:t>
            </a:r>
            <a:r>
              <a:rPr lang="en-GB" altLang="zh-CN" dirty="0">
                <a:latin typeface="Arial Rounded MT Bold" panose="020F0704030504030204" pitchFamily="34" charset="0"/>
                <a:sym typeface="Symbol" panose="05050102010706020507" pitchFamily="18" charset="2"/>
              </a:rPr>
              <a:t></a:t>
            </a:r>
            <a:r>
              <a:rPr lang="zh-CN" altLang="en-US" dirty="0">
                <a:latin typeface="Arial Rounded MT Bold" panose="020F0704030504030204" pitchFamily="34" charset="0"/>
              </a:rPr>
              <a:t>得到更大的流（流增广）</a:t>
            </a:r>
            <a:r>
              <a:rPr lang="en-US" altLang="zh-CN" dirty="0">
                <a:latin typeface="Arial Rounded MT Bold" panose="020F0704030504030204" pitchFamily="34" charset="0"/>
              </a:rPr>
              <a:t>. </a:t>
            </a:r>
            <a:endParaRPr lang="en-GB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27000" y="377031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altLang="zh-CN" sz="3600" dirty="0">
                <a:solidFill>
                  <a:schemeClr val="accent2"/>
                </a:solidFill>
              </a:rPr>
              <a:t>Ford-</a:t>
            </a:r>
            <a:r>
              <a:rPr lang="de-DE" altLang="zh-CN" sz="36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600" dirty="0">
                <a:solidFill>
                  <a:schemeClr val="accent2"/>
                </a:solidFill>
              </a:rPr>
              <a:t>算法</a:t>
            </a:r>
            <a:r>
              <a:rPr lang="en-US" altLang="zh-CN" sz="3600" dirty="0">
                <a:solidFill>
                  <a:schemeClr val="accent2"/>
                </a:solidFill>
              </a:rPr>
              <a:t>:</a:t>
            </a:r>
            <a:r>
              <a:rPr lang="zh-CN" altLang="en-US" sz="3600" dirty="0">
                <a:solidFill>
                  <a:schemeClr val="accent2"/>
                </a:solidFill>
              </a:rPr>
              <a:t>流的值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1898650" y="3733800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b="1" dirty="0"/>
              <a:t>v</a:t>
            </a:r>
            <a:r>
              <a:rPr lang="de-DE" altLang="zh-CN" b="1" dirty="0">
                <a:sym typeface="Symbol" panose="05050102010706020507" pitchFamily="18" charset="2"/>
              </a:rPr>
              <a:t></a:t>
            </a:r>
            <a:r>
              <a:rPr lang="de-DE" altLang="zh-CN" b="1" dirty="0"/>
              <a:t>V 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432300" y="2730500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b="1" dirty="0"/>
              <a:t>v</a:t>
            </a:r>
            <a:r>
              <a:rPr lang="de-DE" altLang="zh-CN" b="1" dirty="0">
                <a:sym typeface="Symbol" panose="05050102010706020507" pitchFamily="18" charset="2"/>
              </a:rPr>
              <a:t></a:t>
            </a:r>
            <a:r>
              <a:rPr lang="de-DE" altLang="zh-CN" b="1" dirty="0"/>
              <a:t>V 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1758950" y="2755900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b="1" dirty="0"/>
              <a:t>v</a:t>
            </a:r>
            <a:r>
              <a:rPr lang="de-DE" altLang="zh-CN" b="1" dirty="0">
                <a:sym typeface="Symbol" panose="05050102010706020507" pitchFamily="18" charset="2"/>
              </a:rPr>
              <a:t></a:t>
            </a:r>
            <a:r>
              <a:rPr lang="de-DE" altLang="zh-CN" b="1" dirty="0"/>
              <a:t>V 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3810000" y="3733800"/>
            <a:ext cx="76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b="1" dirty="0"/>
              <a:t>v</a:t>
            </a:r>
            <a:r>
              <a:rPr lang="de-DE" altLang="zh-CN" b="1" dirty="0">
                <a:sym typeface="Symbol" panose="05050102010706020507" pitchFamily="18" charset="2"/>
              </a:rPr>
              <a:t></a:t>
            </a:r>
            <a:r>
              <a:rPr lang="de-DE" altLang="zh-CN" b="1" dirty="0"/>
              <a:t>V </a:t>
            </a:r>
          </a:p>
        </p:txBody>
      </p:sp>
    </p:spTree>
    <p:extLst>
      <p:ext uri="{BB962C8B-B14F-4D97-AF65-F5344CB8AC3E}">
        <p14:creationId xmlns:p14="http://schemas.microsoft.com/office/powerpoint/2010/main" val="101862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686800" cy="685800"/>
          </a:xfrm>
          <a:noFill/>
        </p:spPr>
        <p:txBody>
          <a:bodyPr>
            <a:normAutofit/>
          </a:bodyPr>
          <a:lstStyle/>
          <a:p>
            <a:pPr algn="ctr"/>
            <a:r>
              <a:rPr lang="de-DE" altLang="zh-CN" sz="3600" dirty="0">
                <a:solidFill>
                  <a:schemeClr val="accent2"/>
                </a:solidFill>
              </a:rPr>
              <a:t>Ford-</a:t>
            </a:r>
            <a:r>
              <a:rPr lang="de-DE" altLang="zh-CN" sz="3600" dirty="0" err="1">
                <a:solidFill>
                  <a:schemeClr val="accent2"/>
                </a:solidFill>
              </a:rPr>
              <a:t>Fulkerson</a:t>
            </a:r>
            <a:r>
              <a:rPr lang="zh-CN" altLang="en-US" sz="3600" dirty="0">
                <a:solidFill>
                  <a:schemeClr val="accent2"/>
                </a:solidFill>
              </a:rPr>
              <a:t>算法</a:t>
            </a:r>
            <a:endParaRPr lang="de-DE" altLang="zh-CN" sz="3600" dirty="0">
              <a:solidFill>
                <a:schemeClr val="accent2"/>
              </a:solidFill>
            </a:endParaRPr>
          </a:p>
        </p:txBody>
      </p:sp>
      <p:graphicFrame>
        <p:nvGraphicFramePr>
          <p:cNvPr id="19458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812584"/>
              </p:ext>
            </p:extLst>
          </p:nvPr>
        </p:nvGraphicFramePr>
        <p:xfrm>
          <a:off x="449704" y="1604963"/>
          <a:ext cx="8072790" cy="446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文档" r:id="rId3" imgW="6732122" imgH="3724290" progId="Word.Document.8">
                  <p:embed/>
                </p:oleObj>
              </mc:Choice>
              <mc:Fallback>
                <p:oleObj name="文档" r:id="rId3" imgW="6732122" imgH="3724290" progId="Word.Document.8">
                  <p:embed/>
                  <p:pic>
                    <p:nvPicPr>
                      <p:cNvPr id="194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04" y="1604963"/>
                        <a:ext cx="8072790" cy="446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43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/10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/13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/12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 rot="-1613086">
            <a:off x="854075" y="22844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/16</a:t>
            </a:r>
          </a:p>
        </p:txBody>
      </p:sp>
      <p:sp>
        <p:nvSpPr>
          <p:cNvPr id="20503" name="Text Box 23"/>
          <p:cNvSpPr txBox="1">
            <a:spLocks noChangeArrowheads="1"/>
          </p:cNvSpPr>
          <p:nvPr/>
        </p:nvSpPr>
        <p:spPr bwMode="auto">
          <a:xfrm rot="-5348452">
            <a:off x="1669257" y="26725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/4</a:t>
            </a:r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 rot="-2120564">
            <a:off x="3362325" y="33512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/4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 0</a:t>
            </a:r>
            <a:r>
              <a:rPr lang="de-DE" altLang="zh-CN" b="1">
                <a:latin typeface="Times New Roman" panose="02020603050405020304" pitchFamily="18" charset="0"/>
              </a:rPr>
              <a:t>/14</a:t>
            </a: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 rot="1953558">
            <a:off x="3270250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/20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 rot="-5348452">
            <a:off x="2737644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 rot="-3155862">
            <a:off x="2277269" y="2912269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0</a:t>
            </a:r>
            <a:r>
              <a:rPr lang="de-DE" altLang="zh-CN" b="1">
                <a:latin typeface="Times New Roman" panose="02020603050405020304" pitchFamily="18" charset="0"/>
              </a:rPr>
              <a:t>/9</a:t>
            </a:r>
          </a:p>
        </p:txBody>
      </p:sp>
      <p:sp>
        <p:nvSpPr>
          <p:cNvPr id="20509" name="Text Box 30"/>
          <p:cNvSpPr txBox="1">
            <a:spLocks noChangeArrowheads="1"/>
          </p:cNvSpPr>
          <p:nvPr/>
        </p:nvSpPr>
        <p:spPr bwMode="auto">
          <a:xfrm>
            <a:off x="838200" y="14478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cs typeface="Times New Roman" panose="02020603050405020304" pitchFamily="18" charset="0"/>
              </a:rPr>
              <a:t>流网络</a:t>
            </a:r>
            <a:endParaRPr lang="de-DE" altLang="zh-CN" sz="2800" b="1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4367213" y="1676400"/>
          <a:ext cx="4776787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3" y="1676400"/>
                        <a:ext cx="4776787" cy="367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算法（示例）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8712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7" name="组合 30"/>
          <p:cNvGrpSpPr>
            <a:grpSpLocks/>
          </p:cNvGrpSpPr>
          <p:nvPr/>
        </p:nvGrpSpPr>
        <p:grpSpPr bwMode="auto">
          <a:xfrm>
            <a:off x="420688" y="2014538"/>
            <a:ext cx="3810000" cy="2163762"/>
            <a:chOff x="420688" y="2014538"/>
            <a:chExt cx="3810000" cy="2163208"/>
          </a:xfrm>
        </p:grpSpPr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420688" y="2859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1512" name="Oval 4"/>
            <p:cNvSpPr>
              <a:spLocks noChangeArrowheads="1"/>
            </p:cNvSpPr>
            <p:nvPr/>
          </p:nvSpPr>
          <p:spPr bwMode="auto">
            <a:xfrm>
              <a:off x="3849688" y="2859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1513" name="Oval 5"/>
            <p:cNvSpPr>
              <a:spLocks noChangeArrowheads="1"/>
            </p:cNvSpPr>
            <p:nvPr/>
          </p:nvSpPr>
          <p:spPr bwMode="auto">
            <a:xfrm>
              <a:off x="1563688" y="2097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514" name="Oval 6"/>
            <p:cNvSpPr>
              <a:spLocks noChangeArrowheads="1"/>
            </p:cNvSpPr>
            <p:nvPr/>
          </p:nvSpPr>
          <p:spPr bwMode="auto">
            <a:xfrm>
              <a:off x="1563688" y="3621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515" name="Oval 7"/>
            <p:cNvSpPr>
              <a:spLocks noChangeArrowheads="1"/>
            </p:cNvSpPr>
            <p:nvPr/>
          </p:nvSpPr>
          <p:spPr bwMode="auto">
            <a:xfrm>
              <a:off x="2706688" y="20589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1516" name="Oval 8"/>
            <p:cNvSpPr>
              <a:spLocks noChangeArrowheads="1"/>
            </p:cNvSpPr>
            <p:nvPr/>
          </p:nvSpPr>
          <p:spPr bwMode="auto">
            <a:xfrm>
              <a:off x="2706688" y="3621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1517" name="Line 9"/>
            <p:cNvSpPr>
              <a:spLocks noChangeShapeType="1"/>
            </p:cNvSpPr>
            <p:nvPr/>
          </p:nvSpPr>
          <p:spPr bwMode="auto">
            <a:xfrm>
              <a:off x="1982788" y="2287588"/>
              <a:ext cx="7620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18" name="Line 10"/>
            <p:cNvSpPr>
              <a:spLocks noChangeShapeType="1"/>
            </p:cNvSpPr>
            <p:nvPr/>
          </p:nvSpPr>
          <p:spPr bwMode="auto">
            <a:xfrm>
              <a:off x="1982788" y="3811588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19" name="Line 11"/>
            <p:cNvSpPr>
              <a:spLocks noChangeShapeType="1"/>
            </p:cNvSpPr>
            <p:nvPr/>
          </p:nvSpPr>
          <p:spPr bwMode="auto">
            <a:xfrm flipV="1">
              <a:off x="609600" y="2362200"/>
              <a:ext cx="989013" cy="5334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0" name="Line 12"/>
            <p:cNvSpPr>
              <a:spLocks noChangeShapeType="1"/>
            </p:cNvSpPr>
            <p:nvPr/>
          </p:nvSpPr>
          <p:spPr bwMode="auto">
            <a:xfrm>
              <a:off x="611188" y="3201988"/>
              <a:ext cx="9144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Line 13"/>
            <p:cNvSpPr>
              <a:spLocks noChangeShapeType="1"/>
            </p:cNvSpPr>
            <p:nvPr/>
          </p:nvSpPr>
          <p:spPr bwMode="auto">
            <a:xfrm>
              <a:off x="1677988" y="2439988"/>
              <a:ext cx="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Line 14"/>
            <p:cNvSpPr>
              <a:spLocks noChangeShapeType="1"/>
            </p:cNvSpPr>
            <p:nvPr/>
          </p:nvSpPr>
          <p:spPr bwMode="auto">
            <a:xfrm flipV="1">
              <a:off x="1830388" y="2439988"/>
              <a:ext cx="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Line 15"/>
            <p:cNvSpPr>
              <a:spLocks noChangeShapeType="1"/>
            </p:cNvSpPr>
            <p:nvPr/>
          </p:nvSpPr>
          <p:spPr bwMode="auto">
            <a:xfrm flipV="1">
              <a:off x="2897188" y="2439988"/>
              <a:ext cx="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Line 16"/>
            <p:cNvSpPr>
              <a:spLocks noChangeShapeType="1"/>
            </p:cNvSpPr>
            <p:nvPr/>
          </p:nvSpPr>
          <p:spPr bwMode="auto">
            <a:xfrm flipH="1">
              <a:off x="1906588" y="2439988"/>
              <a:ext cx="91440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Line 17"/>
            <p:cNvSpPr>
              <a:spLocks noChangeShapeType="1"/>
            </p:cNvSpPr>
            <p:nvPr/>
          </p:nvSpPr>
          <p:spPr bwMode="auto">
            <a:xfrm>
              <a:off x="3049588" y="2363788"/>
              <a:ext cx="838200" cy="5334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Line 18"/>
            <p:cNvSpPr>
              <a:spLocks noChangeShapeType="1"/>
            </p:cNvSpPr>
            <p:nvPr/>
          </p:nvSpPr>
          <p:spPr bwMode="auto">
            <a:xfrm flipV="1">
              <a:off x="3125788" y="3201988"/>
              <a:ext cx="7620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7" name="Text Box 19"/>
            <p:cNvSpPr txBox="1">
              <a:spLocks noChangeArrowheads="1"/>
            </p:cNvSpPr>
            <p:nvPr/>
          </p:nvSpPr>
          <p:spPr bwMode="auto">
            <a:xfrm rot="-5348452">
              <a:off x="1196975" y="2672834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21528" name="Text Box 20"/>
            <p:cNvSpPr txBox="1">
              <a:spLocks noChangeArrowheads="1"/>
            </p:cNvSpPr>
            <p:nvPr/>
          </p:nvSpPr>
          <p:spPr bwMode="auto">
            <a:xfrm rot="1671448">
              <a:off x="763588" y="3566715"/>
              <a:ext cx="685800" cy="36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21529" name="Text Box 21"/>
            <p:cNvSpPr txBox="1">
              <a:spLocks noChangeArrowheads="1"/>
            </p:cNvSpPr>
            <p:nvPr/>
          </p:nvSpPr>
          <p:spPr bwMode="auto">
            <a:xfrm>
              <a:off x="2135188" y="2014538"/>
              <a:ext cx="685800" cy="36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1530" name="Text Box 22"/>
            <p:cNvSpPr txBox="1">
              <a:spLocks noChangeArrowheads="1"/>
            </p:cNvSpPr>
            <p:nvPr/>
          </p:nvSpPr>
          <p:spPr bwMode="auto">
            <a:xfrm rot="-1613086">
              <a:off x="847725" y="2269609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21531" name="Text Box 23"/>
            <p:cNvSpPr txBox="1">
              <a:spLocks noChangeArrowheads="1"/>
            </p:cNvSpPr>
            <p:nvPr/>
          </p:nvSpPr>
          <p:spPr bwMode="auto">
            <a:xfrm rot="-5348452">
              <a:off x="1654175" y="2672834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1532" name="Text Box 24"/>
            <p:cNvSpPr txBox="1">
              <a:spLocks noChangeArrowheads="1"/>
            </p:cNvSpPr>
            <p:nvPr/>
          </p:nvSpPr>
          <p:spPr bwMode="auto">
            <a:xfrm rot="-2120564">
              <a:off x="3354388" y="3338174"/>
              <a:ext cx="685800" cy="36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1533" name="Text Box 25"/>
            <p:cNvSpPr txBox="1">
              <a:spLocks noChangeArrowheads="1"/>
            </p:cNvSpPr>
            <p:nvPr/>
          </p:nvSpPr>
          <p:spPr bwMode="auto">
            <a:xfrm>
              <a:off x="2058988" y="3811127"/>
              <a:ext cx="685800" cy="366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 14</a:t>
              </a:r>
            </a:p>
          </p:txBody>
        </p:sp>
        <p:sp>
          <p:nvSpPr>
            <p:cNvPr id="21534" name="Text Box 26"/>
            <p:cNvSpPr txBox="1">
              <a:spLocks noChangeArrowheads="1"/>
            </p:cNvSpPr>
            <p:nvPr/>
          </p:nvSpPr>
          <p:spPr bwMode="auto">
            <a:xfrm rot="1953558">
              <a:off x="3278188" y="2347397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21535" name="Text Box 27"/>
            <p:cNvSpPr txBox="1">
              <a:spLocks noChangeArrowheads="1"/>
            </p:cNvSpPr>
            <p:nvPr/>
          </p:nvSpPr>
          <p:spPr bwMode="auto">
            <a:xfrm rot="-5348452">
              <a:off x="2722563" y="2674422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1536" name="Text Box 28"/>
            <p:cNvSpPr txBox="1">
              <a:spLocks noChangeArrowheads="1"/>
            </p:cNvSpPr>
            <p:nvPr/>
          </p:nvSpPr>
          <p:spPr bwMode="auto">
            <a:xfrm rot="-3155862">
              <a:off x="2265363" y="2903022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9</a:t>
              </a:r>
            </a:p>
          </p:txBody>
        </p:sp>
      </p:grp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4311650" y="1676400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0" y="1676400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r>
              <a:rPr lang="zh-CN" altLang="en-US" sz="3600" b="1" kern="0" dirty="0">
                <a:solidFill>
                  <a:schemeClr val="bg1"/>
                </a:solidFill>
                <a:latin typeface="Arial" charset="0"/>
              </a:rPr>
              <a:t>（示例）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509" name="Text Box 30"/>
          <p:cNvSpPr txBox="1">
            <a:spLocks noChangeArrowheads="1"/>
          </p:cNvSpPr>
          <p:nvPr/>
        </p:nvSpPr>
        <p:spPr bwMode="auto">
          <a:xfrm>
            <a:off x="838200" y="14478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cs typeface="Times New Roman" panose="02020603050405020304" pitchFamily="18" charset="0"/>
              </a:rPr>
              <a:t>剩余网络</a:t>
            </a:r>
            <a:endParaRPr lang="de-DE" altLang="zh-CN" sz="2800" b="1"/>
          </a:p>
        </p:txBody>
      </p:sp>
    </p:spTree>
    <p:extLst>
      <p:ext uri="{BB962C8B-B14F-4D97-AF65-F5344CB8AC3E}">
        <p14:creationId xmlns:p14="http://schemas.microsoft.com/office/powerpoint/2010/main" val="52566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2133600" y="19812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 rot="-1613086">
            <a:off x="854075" y="22844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 rot="-5348452">
            <a:off x="1669257" y="26725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 rot="-2120564">
            <a:off x="3362325" y="33512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2554" name="Text Box 26"/>
          <p:cNvSpPr txBox="1">
            <a:spLocks noChangeArrowheads="1"/>
          </p:cNvSpPr>
          <p:nvPr/>
        </p:nvSpPr>
        <p:spPr bwMode="auto">
          <a:xfrm rot="1953558">
            <a:off x="3270250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22555" name="Text Box 27"/>
          <p:cNvSpPr txBox="1">
            <a:spLocks noChangeArrowheads="1"/>
          </p:cNvSpPr>
          <p:nvPr/>
        </p:nvSpPr>
        <p:spPr bwMode="auto">
          <a:xfrm rot="-5348452">
            <a:off x="2737644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2556" name="Text Box 28"/>
          <p:cNvSpPr txBox="1">
            <a:spLocks noChangeArrowheads="1"/>
          </p:cNvSpPr>
          <p:nvPr/>
        </p:nvSpPr>
        <p:spPr bwMode="auto">
          <a:xfrm rot="-3155862">
            <a:off x="2277269" y="2912269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2557" name="Text Box 31"/>
          <p:cNvSpPr txBox="1">
            <a:spLocks noChangeArrowheads="1"/>
          </p:cNvSpPr>
          <p:nvPr/>
        </p:nvSpPr>
        <p:spPr bwMode="auto">
          <a:xfrm>
            <a:off x="4800600" y="52578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</a:rPr>
              <a:t>temporary variable:</a:t>
            </a:r>
          </a:p>
          <a:p>
            <a:pPr eaLnBrk="1" hangingPunct="1"/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c</a:t>
            </a:r>
            <a:r>
              <a:rPr lang="en-GB" altLang="zh-CN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f</a:t>
            </a:r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 (p) = 12</a:t>
            </a:r>
            <a:endParaRPr lang="de-DE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8" name="标题 3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altLang="zh-CN" sz="3600"/>
              <a:t>Ford-Fulkerson</a:t>
            </a:r>
            <a:r>
              <a:rPr lang="zh-CN" altLang="en-US" sz="3600"/>
              <a:t>算法（示例）</a:t>
            </a:r>
          </a:p>
        </p:txBody>
      </p:sp>
      <p:sp>
        <p:nvSpPr>
          <p:cNvPr id="22559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762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370255" y="2376489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3799255" y="2376489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1513255" y="1614489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1513255" y="3138489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656255" y="1576389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2656255" y="3138489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1932355" y="180498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1932355" y="332898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V="1">
            <a:off x="559167" y="1879601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560755" y="2719389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1627555" y="1957389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V="1">
            <a:off x="1779955" y="1957389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V="1">
            <a:off x="2846755" y="1957389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 flipH="1">
            <a:off x="1856155" y="1957389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9" name="Line 17"/>
          <p:cNvSpPr>
            <a:spLocks noChangeShapeType="1"/>
          </p:cNvSpPr>
          <p:nvPr/>
        </p:nvSpPr>
        <p:spPr bwMode="auto">
          <a:xfrm>
            <a:off x="2999155" y="1881189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V="1">
            <a:off x="3075355" y="2719389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 rot="16251548">
            <a:off x="1160036" y="2191545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 rot="1671448">
            <a:off x="705217" y="309721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2084755" y="1531939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 rot="19986914">
            <a:off x="802055" y="180022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 rot="16251548">
            <a:off x="1618824" y="2188369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576" name="Text Box 24"/>
          <p:cNvSpPr txBox="1">
            <a:spLocks noChangeArrowheads="1"/>
          </p:cNvSpPr>
          <p:nvPr/>
        </p:nvSpPr>
        <p:spPr bwMode="auto">
          <a:xfrm rot="19479436">
            <a:off x="3310305" y="286702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2008555" y="3328989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3578" name="Text Box 26"/>
          <p:cNvSpPr txBox="1">
            <a:spLocks noChangeArrowheads="1"/>
          </p:cNvSpPr>
          <p:nvPr/>
        </p:nvSpPr>
        <p:spPr bwMode="auto">
          <a:xfrm rot="1953558">
            <a:off x="3218230" y="187801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23579" name="Text Box 27"/>
          <p:cNvSpPr txBox="1">
            <a:spLocks noChangeArrowheads="1"/>
          </p:cNvSpPr>
          <p:nvPr/>
        </p:nvSpPr>
        <p:spPr bwMode="auto">
          <a:xfrm rot="16251548">
            <a:off x="2687211" y="218995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3580" name="Text Box 28"/>
          <p:cNvSpPr txBox="1">
            <a:spLocks noChangeArrowheads="1"/>
          </p:cNvSpPr>
          <p:nvPr/>
        </p:nvSpPr>
        <p:spPr bwMode="auto">
          <a:xfrm rot="18444138">
            <a:off x="2226836" y="242808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3581" name="Text Box 31"/>
          <p:cNvSpPr txBox="1">
            <a:spLocks noChangeArrowheads="1"/>
          </p:cNvSpPr>
          <p:nvPr/>
        </p:nvSpPr>
        <p:spPr bwMode="auto">
          <a:xfrm>
            <a:off x="4876800" y="5105400"/>
            <a:ext cx="335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temporary variable:</a:t>
            </a:r>
          </a:p>
          <a:p>
            <a:pPr eaLnBrk="1" hangingPunct="1"/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zh-CN" sz="2400" b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= 12</a:t>
            </a:r>
            <a:endParaRPr lang="de-DE" altLang="zh-CN" sz="24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82" name="Oval 32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3583" name="Oval 33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3584" name="Oval 34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3585" name="Oval 35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3586" name="Oval 36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3587" name="Oval 37"/>
          <p:cNvSpPr>
            <a:spLocks noChangeArrowheads="1"/>
          </p:cNvSpPr>
          <p:nvPr/>
        </p:nvSpPr>
        <p:spPr bwMode="auto">
          <a:xfrm>
            <a:off x="2743200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3590" name="Line 40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2" name="Line 42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3" name="Line 43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4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5" name="Line 45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6" name="Line 46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7" name="Line 47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8" name="Text Box 48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3599" name="Text Box 49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3600" name="Text Box 50"/>
          <p:cNvSpPr txBox="1">
            <a:spLocks noChangeArrowheads="1"/>
          </p:cNvSpPr>
          <p:nvPr/>
        </p:nvSpPr>
        <p:spPr bwMode="auto">
          <a:xfrm>
            <a:off x="1981200" y="44545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3601" name="Text Box 51"/>
          <p:cNvSpPr txBox="1">
            <a:spLocks noChangeArrowheads="1"/>
          </p:cNvSpPr>
          <p:nvPr/>
        </p:nvSpPr>
        <p:spPr bwMode="auto">
          <a:xfrm rot="-1613086">
            <a:off x="706438" y="48196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3602" name="Text Box 52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603" name="Text Box 53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3604" name="Text Box 54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3605" name="Text Box 55"/>
          <p:cNvSpPr txBox="1">
            <a:spLocks noChangeArrowheads="1"/>
          </p:cNvSpPr>
          <p:nvPr/>
        </p:nvSpPr>
        <p:spPr bwMode="auto">
          <a:xfrm rot="1953558">
            <a:off x="3248025" y="497205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3606" name="Text Box 56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3607" name="Text Box 57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4311650" y="1524000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35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0" y="1524000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r>
              <a:rPr lang="zh-CN" altLang="en-US" sz="3600" b="1" kern="0" dirty="0">
                <a:solidFill>
                  <a:schemeClr val="bg1"/>
                </a:solidFill>
                <a:latin typeface="Arial" charset="0"/>
              </a:rPr>
              <a:t>（示例）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609" name="Text Box 29"/>
          <p:cNvSpPr txBox="1">
            <a:spLocks noChangeArrowheads="1"/>
          </p:cNvSpPr>
          <p:nvPr/>
        </p:nvSpPr>
        <p:spPr bwMode="auto">
          <a:xfrm>
            <a:off x="-50433" y="1193801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3610" name="Text Box 56"/>
          <p:cNvSpPr txBox="1">
            <a:spLocks noChangeArrowheads="1"/>
          </p:cNvSpPr>
          <p:nvPr/>
        </p:nvSpPr>
        <p:spPr bwMode="auto">
          <a:xfrm>
            <a:off x="0" y="421005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7388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4605" name="Oval 31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4606" name="Oval 32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4607" name="Oval 33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4608" name="Oval 34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609" name="Oval 35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4610" name="Oval 36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611" name="Line 37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4612" name="Line 38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4613" name="Line 39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4" name="Line 40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5" name="Line 41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6" name="Line 42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7" name="Line 43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8" name="Line 44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19" name="Line 45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20" name="Line 46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21" name="Text Box 47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4622" name="Text Box 48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4623" name="Text Box 49"/>
          <p:cNvSpPr txBox="1">
            <a:spLocks noChangeArrowheads="1"/>
          </p:cNvSpPr>
          <p:nvPr/>
        </p:nvSpPr>
        <p:spPr bwMode="auto">
          <a:xfrm>
            <a:off x="1981200" y="448945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4624" name="Text Box 50"/>
          <p:cNvSpPr txBox="1">
            <a:spLocks noChangeArrowheads="1"/>
          </p:cNvSpPr>
          <p:nvPr/>
        </p:nvSpPr>
        <p:spPr bwMode="auto">
          <a:xfrm rot="-1613086">
            <a:off x="666750" y="469265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4625" name="Text Box 51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626" name="Text Box 52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4627" name="Text Box 53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4628" name="Text Box 54"/>
          <p:cNvSpPr txBox="1">
            <a:spLocks noChangeArrowheads="1"/>
          </p:cNvSpPr>
          <p:nvPr/>
        </p:nvSpPr>
        <p:spPr bwMode="auto">
          <a:xfrm rot="1953558">
            <a:off x="3314700" y="4943475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4629" name="Text Box 55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4630" name="Text Box 56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4631" name="Line 61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4632" name="Line 63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4633" name="Text Box 64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4634" name="Text Box 65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12 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4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636" name="Text Box 56"/>
          <p:cNvSpPr txBox="1">
            <a:spLocks noChangeArrowheads="1"/>
          </p:cNvSpPr>
          <p:nvPr/>
        </p:nvSpPr>
        <p:spPr bwMode="auto">
          <a:xfrm>
            <a:off x="0" y="421005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637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12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2743200" y="20574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5626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5627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5628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35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5636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5637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8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9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0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1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2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3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4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5" name="Text Box 46"/>
          <p:cNvSpPr txBox="1">
            <a:spLocks noChangeArrowheads="1"/>
          </p:cNvSpPr>
          <p:nvPr/>
        </p:nvSpPr>
        <p:spPr bwMode="auto">
          <a:xfrm rot="-5348452">
            <a:off x="1212057" y="51887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5646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5647" name="Text Box 48"/>
          <p:cNvSpPr txBox="1">
            <a:spLocks noChangeArrowheads="1"/>
          </p:cNvSpPr>
          <p:nvPr/>
        </p:nvSpPr>
        <p:spPr bwMode="auto">
          <a:xfrm>
            <a:off x="1981200" y="4419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5648" name="Text Box 49"/>
          <p:cNvSpPr txBox="1">
            <a:spLocks noChangeArrowheads="1"/>
          </p:cNvSpPr>
          <p:nvPr/>
        </p:nvSpPr>
        <p:spPr bwMode="auto">
          <a:xfrm rot="-1613086">
            <a:off x="609600" y="47244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5649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50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651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5652" name="Text Box 53"/>
          <p:cNvSpPr txBox="1">
            <a:spLocks noChangeArrowheads="1"/>
          </p:cNvSpPr>
          <p:nvPr/>
        </p:nvSpPr>
        <p:spPr bwMode="auto">
          <a:xfrm rot="1953558">
            <a:off x="3302000" y="48783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5653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5654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5655" name="Line 58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56" name="Line 59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5657" name="Text Box 60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5658" name="Text Box 61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56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660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5661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135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6652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59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660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661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2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3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4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5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6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7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8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69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6670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6671" name="Text Box 48"/>
          <p:cNvSpPr txBox="1">
            <a:spLocks noChangeArrowheads="1"/>
          </p:cNvSpPr>
          <p:nvPr/>
        </p:nvSpPr>
        <p:spPr bwMode="auto">
          <a:xfrm>
            <a:off x="1981200" y="4419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6672" name="Text Box 49"/>
          <p:cNvSpPr txBox="1">
            <a:spLocks noChangeArrowheads="1"/>
          </p:cNvSpPr>
          <p:nvPr/>
        </p:nvSpPr>
        <p:spPr bwMode="auto">
          <a:xfrm rot="-1613086">
            <a:off x="592138" y="480695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6673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74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6675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6676" name="Text Box 53"/>
          <p:cNvSpPr txBox="1">
            <a:spLocks noChangeArrowheads="1"/>
          </p:cNvSpPr>
          <p:nvPr/>
        </p:nvSpPr>
        <p:spPr bwMode="auto">
          <a:xfrm rot="1953558">
            <a:off x="3248025" y="497205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6677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6678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6679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6680" name="Line 58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81" name="Line 59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682" name="Text Box 60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6683" name="Text Box 61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685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847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80158-BE26-5743-92A1-F10A5178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3C2DE-BEF9-D640-AC83-33FFA467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4F38-0072-9B41-9017-09D5A57B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B75F44-3E88-F544-9600-161F5347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3"/>
            <a:ext cx="9144000" cy="6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73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7652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7653" name="Oval 32"/>
          <p:cNvSpPr>
            <a:spLocks noChangeArrowheads="1"/>
          </p:cNvSpPr>
          <p:nvPr/>
        </p:nvSpPr>
        <p:spPr bwMode="auto">
          <a:xfrm>
            <a:off x="1600200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7654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655" name="Oval 34"/>
          <p:cNvSpPr>
            <a:spLocks noChangeArrowheads="1"/>
          </p:cNvSpPr>
          <p:nvPr/>
        </p:nvSpPr>
        <p:spPr bwMode="auto">
          <a:xfrm>
            <a:off x="2714625" y="4632325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7656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657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658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659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1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2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3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4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5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6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7" name="Text Box 46"/>
          <p:cNvSpPr txBox="1">
            <a:spLocks noChangeArrowheads="1"/>
          </p:cNvSpPr>
          <p:nvPr/>
        </p:nvSpPr>
        <p:spPr bwMode="auto">
          <a:xfrm rot="-5348452">
            <a:off x="1212057" y="51887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7668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7669" name="Text Box 48"/>
          <p:cNvSpPr txBox="1">
            <a:spLocks noChangeArrowheads="1"/>
          </p:cNvSpPr>
          <p:nvPr/>
        </p:nvSpPr>
        <p:spPr bwMode="auto">
          <a:xfrm>
            <a:off x="1981200" y="4495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7670" name="Text Box 49"/>
          <p:cNvSpPr txBox="1">
            <a:spLocks noChangeArrowheads="1"/>
          </p:cNvSpPr>
          <p:nvPr/>
        </p:nvSpPr>
        <p:spPr bwMode="auto">
          <a:xfrm rot="-1613086">
            <a:off x="630238" y="46958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7671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672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673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7674" name="Text Box 53"/>
          <p:cNvSpPr txBox="1">
            <a:spLocks noChangeArrowheads="1"/>
          </p:cNvSpPr>
          <p:nvPr/>
        </p:nvSpPr>
        <p:spPr bwMode="auto">
          <a:xfrm rot="1953558">
            <a:off x="3279775" y="4848225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7675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7676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7677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7678" name="Text Box 62"/>
          <p:cNvSpPr txBox="1">
            <a:spLocks noChangeArrowheads="1"/>
          </p:cNvSpPr>
          <p:nvPr/>
        </p:nvSpPr>
        <p:spPr bwMode="auto">
          <a:xfrm>
            <a:off x="4800600" y="5257800"/>
            <a:ext cx="4114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temporary variable:</a:t>
            </a:r>
          </a:p>
          <a:p>
            <a:pPr eaLnBrk="1" hangingPunct="1"/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zh-CN" sz="2400" b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= 4</a:t>
            </a:r>
            <a:endParaRPr lang="de-DE" altLang="zh-CN" sz="24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79" name="Oval 64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7680" name="Oval 65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7681" name="Oval 66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7682" name="Oval 67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7683" name="Oval 68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7684" name="Oval 69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685" name="Line 70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686" name="Line 71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687" name="Line 72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8" name="Line 73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9" name="Line 74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90" name="Line 75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91" name="Line 76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92" name="Line 77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93" name="Line 78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94" name="Line 79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95" name="Text Box 80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7696" name="Text Box 81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7697" name="Text Box 82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7698" name="Text Box 83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699" name="Text Box 84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700" name="Text Box 85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7701" name="Text Box 86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7702" name="Text Box 87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7703" name="Text Box 88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7704" name="Text Box 89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7705" name="Line 90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706" name="Line 91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7707" name="Text Box 92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7708" name="Text Box 93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7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710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02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14</a:t>
            </a:r>
          </a:p>
        </p:txBody>
      </p:sp>
      <p:sp>
        <p:nvSpPr>
          <p:cNvPr id="28698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8700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8701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8703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8705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8706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8707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8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8719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4/13</a:t>
            </a:r>
          </a:p>
        </p:txBody>
      </p:sp>
      <p:sp>
        <p:nvSpPr>
          <p:cNvPr id="28720" name="Text Box 48"/>
          <p:cNvSpPr txBox="1">
            <a:spLocks noChangeArrowheads="1"/>
          </p:cNvSpPr>
          <p:nvPr/>
        </p:nvSpPr>
        <p:spPr bwMode="auto">
          <a:xfrm>
            <a:off x="1981200" y="4495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8721" name="Text Box 49"/>
          <p:cNvSpPr txBox="1">
            <a:spLocks noChangeArrowheads="1"/>
          </p:cNvSpPr>
          <p:nvPr/>
        </p:nvSpPr>
        <p:spPr bwMode="auto">
          <a:xfrm rot="-1613086">
            <a:off x="627063" y="470535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8722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8723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28724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4/14</a:t>
            </a:r>
          </a:p>
        </p:txBody>
      </p:sp>
      <p:sp>
        <p:nvSpPr>
          <p:cNvPr id="28725" name="Text Box 53"/>
          <p:cNvSpPr txBox="1">
            <a:spLocks noChangeArrowheads="1"/>
          </p:cNvSpPr>
          <p:nvPr/>
        </p:nvSpPr>
        <p:spPr bwMode="auto">
          <a:xfrm rot="1953558">
            <a:off x="3248025" y="497205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8726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8727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8728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8729" name="Line 57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8730" name="Line 58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8731" name="Text Box 59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8732" name="Text Box 60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sp>
        <p:nvSpPr>
          <p:cNvPr id="28733" name="Text Box 61"/>
          <p:cNvSpPr txBox="1">
            <a:spLocks noChangeArrowheads="1"/>
          </p:cNvSpPr>
          <p:nvPr/>
        </p:nvSpPr>
        <p:spPr bwMode="auto">
          <a:xfrm>
            <a:off x="4876800" y="4876800"/>
            <a:ext cx="3581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temporary variable:</a:t>
            </a:r>
          </a:p>
          <a:p>
            <a:pPr eaLnBrk="1" hangingPunct="1"/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zh-CN" sz="2400" b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= 4</a:t>
            </a:r>
            <a:endParaRPr lang="de-DE" altLang="zh-CN" sz="24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9654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1600200" y="36576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3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 10</a:t>
            </a:r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29723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9724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9725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9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sz="20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9727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729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9730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9731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2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29743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4/13</a:t>
            </a:r>
          </a:p>
        </p:txBody>
      </p:sp>
      <p:sp>
        <p:nvSpPr>
          <p:cNvPr id="29744" name="Text Box 48"/>
          <p:cNvSpPr txBox="1">
            <a:spLocks noChangeArrowheads="1"/>
          </p:cNvSpPr>
          <p:nvPr/>
        </p:nvSpPr>
        <p:spPr bwMode="auto">
          <a:xfrm>
            <a:off x="1981200" y="4495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29745" name="Text Box 49"/>
          <p:cNvSpPr txBox="1">
            <a:spLocks noChangeArrowheads="1"/>
          </p:cNvSpPr>
          <p:nvPr/>
        </p:nvSpPr>
        <p:spPr bwMode="auto">
          <a:xfrm rot="-1613086">
            <a:off x="546100" y="4886325"/>
            <a:ext cx="752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29746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47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29748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4/14</a:t>
            </a:r>
          </a:p>
        </p:txBody>
      </p:sp>
      <p:sp>
        <p:nvSpPr>
          <p:cNvPr id="29749" name="Text Box 53"/>
          <p:cNvSpPr txBox="1">
            <a:spLocks noChangeArrowheads="1"/>
          </p:cNvSpPr>
          <p:nvPr/>
        </p:nvSpPr>
        <p:spPr bwMode="auto">
          <a:xfrm rot="1953558">
            <a:off x="3254375" y="49514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29750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29751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9752" name="Text Box 56"/>
          <p:cNvSpPr txBox="1">
            <a:spLocks noChangeArrowheads="1"/>
          </p:cNvSpPr>
          <p:nvPr/>
        </p:nvSpPr>
        <p:spPr bwMode="auto">
          <a:xfrm>
            <a:off x="0" y="4227513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9753" name="Line 57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754" name="Line 58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755" name="Text Box 59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29756" name="Text Box 60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sp>
        <p:nvSpPr>
          <p:cNvPr id="29757" name="Line 6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758" name="Line 6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759" name="Text Box 6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9760" name="Text Box 6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 4</a:t>
            </a:r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296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6280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10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0" y="1676400"/>
            <a:ext cx="2667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0751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0753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54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0755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6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0767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4/13</a:t>
            </a:r>
          </a:p>
        </p:txBody>
      </p:sp>
      <p:sp>
        <p:nvSpPr>
          <p:cNvPr id="30768" name="Text Box 48"/>
          <p:cNvSpPr txBox="1">
            <a:spLocks noChangeArrowheads="1"/>
          </p:cNvSpPr>
          <p:nvPr/>
        </p:nvSpPr>
        <p:spPr bwMode="auto">
          <a:xfrm>
            <a:off x="1981200" y="4572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30769" name="Text Box 49"/>
          <p:cNvSpPr txBox="1">
            <a:spLocks noChangeArrowheads="1"/>
          </p:cNvSpPr>
          <p:nvPr/>
        </p:nvSpPr>
        <p:spPr bwMode="auto">
          <a:xfrm rot="-1613086">
            <a:off x="593725" y="4791075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30770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71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30772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4/14</a:t>
            </a:r>
          </a:p>
        </p:txBody>
      </p:sp>
      <p:sp>
        <p:nvSpPr>
          <p:cNvPr id="30773" name="Text Box 53"/>
          <p:cNvSpPr txBox="1">
            <a:spLocks noChangeArrowheads="1"/>
          </p:cNvSpPr>
          <p:nvPr/>
        </p:nvSpPr>
        <p:spPr bwMode="auto">
          <a:xfrm rot="1953558">
            <a:off x="3302000" y="48783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30774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0775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0776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0777" name="Line 57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78" name="Line 58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79" name="Text Box 59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0780" name="Text Box 60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sp>
        <p:nvSpPr>
          <p:cNvPr id="30781" name="Line 6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82" name="Line 6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83" name="Text Box 6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0784" name="Text Box 6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202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1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2" name="Line 18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10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0" y="16764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1777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1778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1779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90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1791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4/13</a:t>
            </a:r>
          </a:p>
        </p:txBody>
      </p:sp>
      <p:sp>
        <p:nvSpPr>
          <p:cNvPr id="31792" name="Text Box 48"/>
          <p:cNvSpPr txBox="1">
            <a:spLocks noChangeArrowheads="1"/>
          </p:cNvSpPr>
          <p:nvPr/>
        </p:nvSpPr>
        <p:spPr bwMode="auto">
          <a:xfrm>
            <a:off x="1981200" y="45720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31793" name="Text Box 49"/>
          <p:cNvSpPr txBox="1">
            <a:spLocks noChangeArrowheads="1"/>
          </p:cNvSpPr>
          <p:nvPr/>
        </p:nvSpPr>
        <p:spPr bwMode="auto">
          <a:xfrm rot="-1613086">
            <a:off x="695325" y="4760913"/>
            <a:ext cx="106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31794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795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31796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1400"/>
              <a:t> </a:t>
            </a:r>
            <a:r>
              <a:rPr lang="de-DE" altLang="zh-CN" b="1">
                <a:latin typeface="Times New Roman" panose="02020603050405020304" pitchFamily="18" charset="0"/>
              </a:rPr>
              <a:t>4/14</a:t>
            </a:r>
          </a:p>
        </p:txBody>
      </p:sp>
      <p:sp>
        <p:nvSpPr>
          <p:cNvPr id="31797" name="Text Box 53"/>
          <p:cNvSpPr txBox="1">
            <a:spLocks noChangeArrowheads="1"/>
          </p:cNvSpPr>
          <p:nvPr/>
        </p:nvSpPr>
        <p:spPr bwMode="auto">
          <a:xfrm rot="1953558">
            <a:off x="3254375" y="49514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31798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1799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1800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1801" name="Line 57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802" name="Line 58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803" name="Text Box 59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1804" name="Text Box 60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sp>
        <p:nvSpPr>
          <p:cNvPr id="31805" name="Line 6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806" name="Line 6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1807" name="Text Box 6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1808" name="Text Box 6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</a:t>
            </a:r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408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3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6" name="Line 18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2133600" y="1981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791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792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10</a:t>
            </a:r>
          </a:p>
        </p:txBody>
      </p:sp>
      <p:sp>
        <p:nvSpPr>
          <p:cNvPr id="32794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2795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2796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2797" name="Text Box 29"/>
          <p:cNvSpPr txBox="1">
            <a:spLocks noChangeArrowheads="1"/>
          </p:cNvSpPr>
          <p:nvPr/>
        </p:nvSpPr>
        <p:spPr bwMode="auto">
          <a:xfrm>
            <a:off x="0" y="16764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2799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2801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2802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2803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4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2815" name="Text Box 47"/>
          <p:cNvSpPr txBox="1">
            <a:spLocks noChangeArrowheads="1"/>
          </p:cNvSpPr>
          <p:nvPr/>
        </p:nvSpPr>
        <p:spPr bwMode="auto">
          <a:xfrm rot="1671448">
            <a:off x="755650" y="61309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4/13</a:t>
            </a:r>
          </a:p>
        </p:txBody>
      </p:sp>
      <p:sp>
        <p:nvSpPr>
          <p:cNvPr id="32816" name="Text Box 48"/>
          <p:cNvSpPr txBox="1">
            <a:spLocks noChangeArrowheads="1"/>
          </p:cNvSpPr>
          <p:nvPr/>
        </p:nvSpPr>
        <p:spPr bwMode="auto">
          <a:xfrm>
            <a:off x="1981200" y="4495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32817" name="Text Box 49"/>
          <p:cNvSpPr txBox="1">
            <a:spLocks noChangeArrowheads="1"/>
          </p:cNvSpPr>
          <p:nvPr/>
        </p:nvSpPr>
        <p:spPr bwMode="auto">
          <a:xfrm rot="-1613086">
            <a:off x="633413" y="4805363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32818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819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32820" name="Text Box 52"/>
          <p:cNvSpPr txBox="1">
            <a:spLocks noChangeArrowheads="1"/>
          </p:cNvSpPr>
          <p:nvPr/>
        </p:nvSpPr>
        <p:spPr bwMode="auto">
          <a:xfrm>
            <a:off x="2058988" y="63627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4/14</a:t>
            </a:r>
          </a:p>
        </p:txBody>
      </p:sp>
      <p:sp>
        <p:nvSpPr>
          <p:cNvPr id="32821" name="Text Box 53"/>
          <p:cNvSpPr txBox="1">
            <a:spLocks noChangeArrowheads="1"/>
          </p:cNvSpPr>
          <p:nvPr/>
        </p:nvSpPr>
        <p:spPr bwMode="auto">
          <a:xfrm rot="1953558">
            <a:off x="3254375" y="49514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12/20</a:t>
            </a:r>
          </a:p>
        </p:txBody>
      </p:sp>
      <p:sp>
        <p:nvSpPr>
          <p:cNvPr id="32822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2823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2824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2825" name="Line 57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826" name="Line 58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827" name="Text Box 59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2828" name="Text Box 60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sp>
        <p:nvSpPr>
          <p:cNvPr id="32829" name="Line 6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830" name="Line 6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831" name="Text Box 6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2832" name="Text Box 6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</a:t>
            </a:r>
          </a:p>
        </p:txBody>
      </p:sp>
      <p:sp>
        <p:nvSpPr>
          <p:cNvPr id="32833" name="Text Box 66"/>
          <p:cNvSpPr txBox="1">
            <a:spLocks noChangeArrowheads="1"/>
          </p:cNvSpPr>
          <p:nvPr/>
        </p:nvSpPr>
        <p:spPr bwMode="auto">
          <a:xfrm>
            <a:off x="4876800" y="5181600"/>
            <a:ext cx="335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temporary variable:</a:t>
            </a:r>
          </a:p>
          <a:p>
            <a:pPr eaLnBrk="1" hangingPunct="1"/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zh-CN" sz="2400" b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= 7</a:t>
            </a:r>
            <a:endParaRPr lang="de-DE" altLang="zh-CN" sz="24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186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 flipV="1"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 rot="1671448">
            <a:off x="755650" y="35798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3814" name="Text Box 22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16" name="Text Box 24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17" name="Text Box 25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10</a:t>
            </a:r>
          </a:p>
        </p:txBody>
      </p:sp>
      <p:sp>
        <p:nvSpPr>
          <p:cNvPr id="33818" name="Text Box 26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0" y="1676400"/>
            <a:ext cx="304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2771775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38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3839" name="Text Box 47"/>
          <p:cNvSpPr txBox="1">
            <a:spLocks noChangeArrowheads="1"/>
          </p:cNvSpPr>
          <p:nvPr/>
        </p:nvSpPr>
        <p:spPr bwMode="auto">
          <a:xfrm rot="1671448">
            <a:off x="604838" y="6094413"/>
            <a:ext cx="842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11/13</a:t>
            </a:r>
          </a:p>
        </p:txBody>
      </p:sp>
      <p:sp>
        <p:nvSpPr>
          <p:cNvPr id="33840" name="Text Box 48"/>
          <p:cNvSpPr txBox="1">
            <a:spLocks noChangeArrowheads="1"/>
          </p:cNvSpPr>
          <p:nvPr/>
        </p:nvSpPr>
        <p:spPr bwMode="auto">
          <a:xfrm>
            <a:off x="1981200" y="45720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33841" name="Text Box 49"/>
          <p:cNvSpPr txBox="1">
            <a:spLocks noChangeArrowheads="1"/>
          </p:cNvSpPr>
          <p:nvPr/>
        </p:nvSpPr>
        <p:spPr bwMode="auto">
          <a:xfrm rot="-1613086">
            <a:off x="846138" y="48164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33842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43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33844" name="Text Box 52"/>
          <p:cNvSpPr txBox="1">
            <a:spLocks noChangeArrowheads="1"/>
          </p:cNvSpPr>
          <p:nvPr/>
        </p:nvSpPr>
        <p:spPr bwMode="auto">
          <a:xfrm>
            <a:off x="1905000" y="6324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11/14</a:t>
            </a:r>
          </a:p>
        </p:txBody>
      </p:sp>
      <p:sp>
        <p:nvSpPr>
          <p:cNvPr id="33845" name="Text Box 53"/>
          <p:cNvSpPr txBox="1">
            <a:spLocks noChangeArrowheads="1"/>
          </p:cNvSpPr>
          <p:nvPr/>
        </p:nvSpPr>
        <p:spPr bwMode="auto">
          <a:xfrm rot="1953558">
            <a:off x="3248025" y="497205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19/20</a:t>
            </a:r>
          </a:p>
        </p:txBody>
      </p:sp>
      <p:sp>
        <p:nvSpPr>
          <p:cNvPr id="33846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7/7</a:t>
            </a:r>
          </a:p>
        </p:txBody>
      </p:sp>
      <p:sp>
        <p:nvSpPr>
          <p:cNvPr id="33847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3848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3849" name="Line 57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850" name="Line 58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851" name="Text Box 59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3852" name="Text Box 60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 </a:t>
            </a:r>
          </a:p>
        </p:txBody>
      </p:sp>
      <p:sp>
        <p:nvSpPr>
          <p:cNvPr id="33853" name="Line 6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854" name="Line 6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3855" name="Text Box 6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3856" name="Text Box 6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4</a:t>
            </a:r>
          </a:p>
        </p:txBody>
      </p:sp>
      <p:sp>
        <p:nvSpPr>
          <p:cNvPr id="33857" name="Text Box 66"/>
          <p:cNvSpPr txBox="1">
            <a:spLocks noChangeArrowheads="1"/>
          </p:cNvSpPr>
          <p:nvPr/>
        </p:nvSpPr>
        <p:spPr bwMode="auto">
          <a:xfrm>
            <a:off x="4876800" y="5257800"/>
            <a:ext cx="2895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temporary variable:</a:t>
            </a:r>
          </a:p>
          <a:p>
            <a:pPr eaLnBrk="1" hangingPunct="1"/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zh-CN" sz="2400" b="1" baseline="-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altLang="zh-CN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= 7</a:t>
            </a:r>
            <a:endParaRPr lang="de-DE" altLang="zh-CN" sz="24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214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29"/>
          <p:cNvSpPr txBox="1">
            <a:spLocks noChangeArrowheads="1"/>
          </p:cNvSpPr>
          <p:nvPr/>
        </p:nvSpPr>
        <p:spPr bwMode="auto">
          <a:xfrm>
            <a:off x="0" y="1676400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4820" name="Oval 30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4821" name="Oval 31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4822" name="Oval 32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23" name="Oval 33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4824" name="Oval 34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25" name="Oval 35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26" name="Line 36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4827" name="Line 37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4828" name="Line 38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9" name="Line 39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0" name="Line 40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1" name="Line 41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2" name="Line 42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3" name="Line 43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4" name="Line 44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45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6" name="Text Box 46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4837" name="Text Box 47"/>
          <p:cNvSpPr txBox="1">
            <a:spLocks noChangeArrowheads="1"/>
          </p:cNvSpPr>
          <p:nvPr/>
        </p:nvSpPr>
        <p:spPr bwMode="auto">
          <a:xfrm rot="1671448">
            <a:off x="533400" y="6075363"/>
            <a:ext cx="919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11/13</a:t>
            </a:r>
          </a:p>
        </p:txBody>
      </p:sp>
      <p:sp>
        <p:nvSpPr>
          <p:cNvPr id="34838" name="Text Box 48"/>
          <p:cNvSpPr txBox="1">
            <a:spLocks noChangeArrowheads="1"/>
          </p:cNvSpPr>
          <p:nvPr/>
        </p:nvSpPr>
        <p:spPr bwMode="auto">
          <a:xfrm>
            <a:off x="1981200" y="454025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34839" name="Text Box 49"/>
          <p:cNvSpPr txBox="1">
            <a:spLocks noChangeArrowheads="1"/>
          </p:cNvSpPr>
          <p:nvPr/>
        </p:nvSpPr>
        <p:spPr bwMode="auto">
          <a:xfrm rot="-1613086">
            <a:off x="841375" y="4799013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12/16</a:t>
            </a:r>
          </a:p>
        </p:txBody>
      </p:sp>
      <p:sp>
        <p:nvSpPr>
          <p:cNvPr id="34840" name="Text Box 50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41" name="Text Box 51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34842" name="Text Box 52"/>
          <p:cNvSpPr txBox="1">
            <a:spLocks noChangeArrowheads="1"/>
          </p:cNvSpPr>
          <p:nvPr/>
        </p:nvSpPr>
        <p:spPr bwMode="auto">
          <a:xfrm>
            <a:off x="1905000" y="6324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11/14</a:t>
            </a:r>
          </a:p>
        </p:txBody>
      </p:sp>
      <p:sp>
        <p:nvSpPr>
          <p:cNvPr id="34843" name="Text Box 53"/>
          <p:cNvSpPr txBox="1">
            <a:spLocks noChangeArrowheads="1"/>
          </p:cNvSpPr>
          <p:nvPr/>
        </p:nvSpPr>
        <p:spPr bwMode="auto">
          <a:xfrm rot="1953558">
            <a:off x="3254375" y="49514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19/20</a:t>
            </a:r>
          </a:p>
        </p:txBody>
      </p:sp>
      <p:sp>
        <p:nvSpPr>
          <p:cNvPr id="34844" name="Text Box 54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7/7</a:t>
            </a:r>
          </a:p>
        </p:txBody>
      </p:sp>
      <p:sp>
        <p:nvSpPr>
          <p:cNvPr id="34845" name="Text Box 55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4846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4847" name="Oval 102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4848" name="Oval 103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4849" name="Oval 104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50" name="Oval 105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4851" name="Oval 106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4852" name="Oval 107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53" name="Line 108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4854" name="Line 109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4855" name="Line 110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56" name="Line 111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57" name="Line 112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58" name="Line 113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59" name="Line 114"/>
          <p:cNvSpPr>
            <a:spLocks noChangeShapeType="1"/>
          </p:cNvSpPr>
          <p:nvPr/>
        </p:nvSpPr>
        <p:spPr bwMode="auto">
          <a:xfrm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0" name="Line 115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1" name="Line 116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2" name="Line 117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3" name="Text Box 118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4864" name="Text Box 119"/>
          <p:cNvSpPr txBox="1">
            <a:spLocks noChangeArrowheads="1"/>
          </p:cNvSpPr>
          <p:nvPr/>
        </p:nvSpPr>
        <p:spPr bwMode="auto">
          <a:xfrm rot="1671448">
            <a:off x="830263" y="3578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4865" name="Text Box 120"/>
          <p:cNvSpPr txBox="1">
            <a:spLocks noChangeArrowheads="1"/>
          </p:cNvSpPr>
          <p:nvPr/>
        </p:nvSpPr>
        <p:spPr bwMode="auto">
          <a:xfrm>
            <a:off x="2135188" y="20145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4866" name="Text Box 121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67" name="Text Box 122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68" name="Text Box 123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4869" name="Text Box 124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 3</a:t>
            </a:r>
          </a:p>
        </p:txBody>
      </p:sp>
      <p:sp>
        <p:nvSpPr>
          <p:cNvPr id="34870" name="Text Box 125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4871" name="Text Box 126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4872" name="Text Box 127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4873" name="Line 128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4" name="Line 129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5" name="Text Box 130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4876" name="Text Box 131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19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4877" name="Line 13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8" name="Line 13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79" name="Text Box 13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34880" name="Text Box 13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 11</a:t>
            </a: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6811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Oval 4"/>
          <p:cNvSpPr>
            <a:spLocks noChangeArrowheads="1"/>
          </p:cNvSpPr>
          <p:nvPr/>
        </p:nvSpPr>
        <p:spPr bwMode="auto">
          <a:xfrm>
            <a:off x="420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5844" name="Oval 5"/>
          <p:cNvSpPr>
            <a:spLocks noChangeArrowheads="1"/>
          </p:cNvSpPr>
          <p:nvPr/>
        </p:nvSpPr>
        <p:spPr bwMode="auto">
          <a:xfrm>
            <a:off x="3849688" y="5410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5845" name="Oval 6"/>
          <p:cNvSpPr>
            <a:spLocks noChangeArrowheads="1"/>
          </p:cNvSpPr>
          <p:nvPr/>
        </p:nvSpPr>
        <p:spPr bwMode="auto">
          <a:xfrm>
            <a:off x="1563688" y="4648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5846" name="Oval 7"/>
          <p:cNvSpPr>
            <a:spLocks noChangeArrowheads="1"/>
          </p:cNvSpPr>
          <p:nvPr/>
        </p:nvSpPr>
        <p:spPr bwMode="auto">
          <a:xfrm>
            <a:off x="1563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5847" name="Oval 8"/>
          <p:cNvSpPr>
            <a:spLocks noChangeArrowheads="1"/>
          </p:cNvSpPr>
          <p:nvPr/>
        </p:nvSpPr>
        <p:spPr bwMode="auto">
          <a:xfrm>
            <a:off x="2706688" y="46101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848" name="Oval 9"/>
          <p:cNvSpPr>
            <a:spLocks noChangeArrowheads="1"/>
          </p:cNvSpPr>
          <p:nvPr/>
        </p:nvSpPr>
        <p:spPr bwMode="auto">
          <a:xfrm>
            <a:off x="2706688" y="6172200"/>
            <a:ext cx="381000" cy="381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49" name="Line 10"/>
          <p:cNvSpPr>
            <a:spLocks noChangeShapeType="1"/>
          </p:cNvSpPr>
          <p:nvPr/>
        </p:nvSpPr>
        <p:spPr bwMode="auto">
          <a:xfrm>
            <a:off x="1982788" y="4838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850" name="Line 11"/>
          <p:cNvSpPr>
            <a:spLocks noChangeShapeType="1"/>
          </p:cNvSpPr>
          <p:nvPr/>
        </p:nvSpPr>
        <p:spPr bwMode="auto">
          <a:xfrm>
            <a:off x="1982788" y="63627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851" name="Line 12"/>
          <p:cNvSpPr>
            <a:spLocks noChangeShapeType="1"/>
          </p:cNvSpPr>
          <p:nvPr/>
        </p:nvSpPr>
        <p:spPr bwMode="auto">
          <a:xfrm flipV="1">
            <a:off x="609600" y="4913313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>
            <a:off x="611188" y="5753100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>
            <a:off x="16779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 flipV="1">
            <a:off x="18303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 flipV="1">
            <a:off x="2897188" y="4991100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 flipH="1">
            <a:off x="1906588" y="4991100"/>
            <a:ext cx="9144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7" name="Line 18"/>
          <p:cNvSpPr>
            <a:spLocks noChangeShapeType="1"/>
          </p:cNvSpPr>
          <p:nvPr/>
        </p:nvSpPr>
        <p:spPr bwMode="auto">
          <a:xfrm>
            <a:off x="3049588" y="4914900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8" name="Line 19"/>
          <p:cNvSpPr>
            <a:spLocks noChangeShapeType="1"/>
          </p:cNvSpPr>
          <p:nvPr/>
        </p:nvSpPr>
        <p:spPr bwMode="auto">
          <a:xfrm flipV="1">
            <a:off x="3125788" y="5753100"/>
            <a:ext cx="762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9" name="Text Box 20"/>
          <p:cNvSpPr txBox="1">
            <a:spLocks noChangeArrowheads="1"/>
          </p:cNvSpPr>
          <p:nvPr/>
        </p:nvSpPr>
        <p:spPr bwMode="auto">
          <a:xfrm rot="-5348452">
            <a:off x="1208882" y="522525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5860" name="Text Box 21"/>
          <p:cNvSpPr txBox="1">
            <a:spLocks noChangeArrowheads="1"/>
          </p:cNvSpPr>
          <p:nvPr/>
        </p:nvSpPr>
        <p:spPr bwMode="auto">
          <a:xfrm rot="1671448">
            <a:off x="533400" y="6075363"/>
            <a:ext cx="919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11</a:t>
            </a:r>
            <a:r>
              <a:rPr lang="de-DE" altLang="zh-CN" b="1">
                <a:latin typeface="Times New Roman" panose="02020603050405020304" pitchFamily="18" charset="0"/>
              </a:rPr>
              <a:t>/13</a:t>
            </a:r>
          </a:p>
        </p:txBody>
      </p:sp>
      <p:sp>
        <p:nvSpPr>
          <p:cNvPr id="35861" name="Text Box 22"/>
          <p:cNvSpPr txBox="1">
            <a:spLocks noChangeArrowheads="1"/>
          </p:cNvSpPr>
          <p:nvPr/>
        </p:nvSpPr>
        <p:spPr bwMode="auto">
          <a:xfrm>
            <a:off x="1981200" y="44926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12/12</a:t>
            </a:r>
          </a:p>
        </p:txBody>
      </p:sp>
      <p:sp>
        <p:nvSpPr>
          <p:cNvPr id="35862" name="Text Box 23"/>
          <p:cNvSpPr txBox="1">
            <a:spLocks noChangeArrowheads="1"/>
          </p:cNvSpPr>
          <p:nvPr/>
        </p:nvSpPr>
        <p:spPr bwMode="auto">
          <a:xfrm rot="-1613086">
            <a:off x="846138" y="48164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12</a:t>
            </a:r>
            <a:r>
              <a:rPr lang="de-DE" altLang="zh-CN" b="1">
                <a:latin typeface="Times New Roman" panose="02020603050405020304" pitchFamily="18" charset="0"/>
              </a:rPr>
              <a:t>/16</a:t>
            </a:r>
          </a:p>
        </p:txBody>
      </p:sp>
      <p:sp>
        <p:nvSpPr>
          <p:cNvPr id="35863" name="Text Box 24"/>
          <p:cNvSpPr txBox="1">
            <a:spLocks noChangeArrowheads="1"/>
          </p:cNvSpPr>
          <p:nvPr/>
        </p:nvSpPr>
        <p:spPr bwMode="auto">
          <a:xfrm rot="-5348452">
            <a:off x="1667669" y="52252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64" name="Text Box 25"/>
          <p:cNvSpPr txBox="1">
            <a:spLocks noChangeArrowheads="1"/>
          </p:cNvSpPr>
          <p:nvPr/>
        </p:nvSpPr>
        <p:spPr bwMode="auto">
          <a:xfrm rot="-2120564">
            <a:off x="3360738" y="5900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4/4</a:t>
            </a:r>
          </a:p>
        </p:txBody>
      </p:sp>
      <p:sp>
        <p:nvSpPr>
          <p:cNvPr id="35865" name="Text Box 26"/>
          <p:cNvSpPr txBox="1">
            <a:spLocks noChangeArrowheads="1"/>
          </p:cNvSpPr>
          <p:nvPr/>
        </p:nvSpPr>
        <p:spPr bwMode="auto">
          <a:xfrm>
            <a:off x="1981200" y="634841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11/14</a:t>
            </a:r>
          </a:p>
        </p:txBody>
      </p:sp>
      <p:sp>
        <p:nvSpPr>
          <p:cNvPr id="35866" name="Text Box 27"/>
          <p:cNvSpPr txBox="1">
            <a:spLocks noChangeArrowheads="1"/>
          </p:cNvSpPr>
          <p:nvPr/>
        </p:nvSpPr>
        <p:spPr bwMode="auto">
          <a:xfrm rot="1953558">
            <a:off x="3248025" y="4972050"/>
            <a:ext cx="92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19/20</a:t>
            </a:r>
          </a:p>
        </p:txBody>
      </p:sp>
      <p:sp>
        <p:nvSpPr>
          <p:cNvPr id="35867" name="Text Box 28"/>
          <p:cNvSpPr txBox="1">
            <a:spLocks noChangeArrowheads="1"/>
          </p:cNvSpPr>
          <p:nvPr/>
        </p:nvSpPr>
        <p:spPr bwMode="auto">
          <a:xfrm rot="-5348452">
            <a:off x="2736057" y="5226843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7/7</a:t>
            </a:r>
          </a:p>
        </p:txBody>
      </p:sp>
      <p:sp>
        <p:nvSpPr>
          <p:cNvPr id="35868" name="Text Box 29"/>
          <p:cNvSpPr txBox="1">
            <a:spLocks noChangeArrowheads="1"/>
          </p:cNvSpPr>
          <p:nvPr/>
        </p:nvSpPr>
        <p:spPr bwMode="auto">
          <a:xfrm rot="-3155862">
            <a:off x="2277269" y="54617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5869" name="Oval 32"/>
          <p:cNvSpPr>
            <a:spLocks noChangeArrowheads="1"/>
          </p:cNvSpPr>
          <p:nvPr/>
        </p:nvSpPr>
        <p:spPr bwMode="auto">
          <a:xfrm>
            <a:off x="420688" y="2859088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5870" name="Oval 33"/>
          <p:cNvSpPr>
            <a:spLocks noChangeArrowheads="1"/>
          </p:cNvSpPr>
          <p:nvPr/>
        </p:nvSpPr>
        <p:spPr bwMode="auto">
          <a:xfrm>
            <a:off x="3849688" y="2859088"/>
            <a:ext cx="381000" cy="381000"/>
          </a:xfrm>
          <a:prstGeom prst="ellipse">
            <a:avLst/>
          </a:prstGeom>
          <a:solidFill>
            <a:srgbClr val="66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5871" name="Oval 34"/>
          <p:cNvSpPr>
            <a:spLocks noChangeArrowheads="1"/>
          </p:cNvSpPr>
          <p:nvPr/>
        </p:nvSpPr>
        <p:spPr bwMode="auto">
          <a:xfrm>
            <a:off x="1563688" y="2097088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5872" name="Oval 35"/>
          <p:cNvSpPr>
            <a:spLocks noChangeArrowheads="1"/>
          </p:cNvSpPr>
          <p:nvPr/>
        </p:nvSpPr>
        <p:spPr bwMode="auto">
          <a:xfrm>
            <a:off x="1563688" y="3621088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5873" name="Oval 36"/>
          <p:cNvSpPr>
            <a:spLocks noChangeArrowheads="1"/>
          </p:cNvSpPr>
          <p:nvPr/>
        </p:nvSpPr>
        <p:spPr bwMode="auto">
          <a:xfrm>
            <a:off x="2706688" y="2058988"/>
            <a:ext cx="381000" cy="381000"/>
          </a:xfrm>
          <a:prstGeom prst="ellipse">
            <a:avLst/>
          </a:prstGeom>
          <a:solidFill>
            <a:srgbClr val="66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35874" name="Oval 37"/>
          <p:cNvSpPr>
            <a:spLocks noChangeArrowheads="1"/>
          </p:cNvSpPr>
          <p:nvPr/>
        </p:nvSpPr>
        <p:spPr bwMode="auto">
          <a:xfrm>
            <a:off x="2706688" y="3621088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75" name="Line 38"/>
          <p:cNvSpPr>
            <a:spLocks noChangeShapeType="1"/>
          </p:cNvSpPr>
          <p:nvPr/>
        </p:nvSpPr>
        <p:spPr bwMode="auto">
          <a:xfrm flipH="1">
            <a:off x="1982788" y="2287588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876" name="Line 39"/>
          <p:cNvSpPr>
            <a:spLocks noChangeShapeType="1"/>
          </p:cNvSpPr>
          <p:nvPr/>
        </p:nvSpPr>
        <p:spPr bwMode="auto">
          <a:xfrm>
            <a:off x="1982788" y="381158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877" name="Line 40"/>
          <p:cNvSpPr>
            <a:spLocks noChangeShapeType="1"/>
          </p:cNvSpPr>
          <p:nvPr/>
        </p:nvSpPr>
        <p:spPr bwMode="auto">
          <a:xfrm flipV="1">
            <a:off x="609600" y="2362200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78" name="Line 41"/>
          <p:cNvSpPr>
            <a:spLocks noChangeShapeType="1"/>
          </p:cNvSpPr>
          <p:nvPr/>
        </p:nvSpPr>
        <p:spPr bwMode="auto">
          <a:xfrm>
            <a:off x="611188" y="3201988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79" name="Line 42"/>
          <p:cNvSpPr>
            <a:spLocks noChangeShapeType="1"/>
          </p:cNvSpPr>
          <p:nvPr/>
        </p:nvSpPr>
        <p:spPr bwMode="auto">
          <a:xfrm>
            <a:off x="16779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80" name="Line 43"/>
          <p:cNvSpPr>
            <a:spLocks noChangeShapeType="1"/>
          </p:cNvSpPr>
          <p:nvPr/>
        </p:nvSpPr>
        <p:spPr bwMode="auto">
          <a:xfrm flipV="1">
            <a:off x="1830388" y="2439988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81" name="Line 44"/>
          <p:cNvSpPr>
            <a:spLocks noChangeShapeType="1"/>
          </p:cNvSpPr>
          <p:nvPr/>
        </p:nvSpPr>
        <p:spPr bwMode="auto">
          <a:xfrm>
            <a:off x="2897188" y="2439988"/>
            <a:ext cx="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82" name="Line 45"/>
          <p:cNvSpPr>
            <a:spLocks noChangeShapeType="1"/>
          </p:cNvSpPr>
          <p:nvPr/>
        </p:nvSpPr>
        <p:spPr bwMode="auto">
          <a:xfrm flipH="1">
            <a:off x="1906588" y="2439988"/>
            <a:ext cx="91440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83" name="Line 46"/>
          <p:cNvSpPr>
            <a:spLocks noChangeShapeType="1"/>
          </p:cNvSpPr>
          <p:nvPr/>
        </p:nvSpPr>
        <p:spPr bwMode="auto">
          <a:xfrm>
            <a:off x="3049588" y="2363788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84" name="Line 47"/>
          <p:cNvSpPr>
            <a:spLocks noChangeShapeType="1"/>
          </p:cNvSpPr>
          <p:nvPr/>
        </p:nvSpPr>
        <p:spPr bwMode="auto">
          <a:xfrm rot="10900883" flipV="1">
            <a:off x="3125788" y="3201988"/>
            <a:ext cx="762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85" name="Text Box 48"/>
          <p:cNvSpPr txBox="1">
            <a:spLocks noChangeArrowheads="1"/>
          </p:cNvSpPr>
          <p:nvPr/>
        </p:nvSpPr>
        <p:spPr bwMode="auto">
          <a:xfrm rot="-5348452">
            <a:off x="1210469" y="267414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35886" name="Text Box 49"/>
          <p:cNvSpPr txBox="1">
            <a:spLocks noChangeArrowheads="1"/>
          </p:cNvSpPr>
          <p:nvPr/>
        </p:nvSpPr>
        <p:spPr bwMode="auto">
          <a:xfrm rot="1671448">
            <a:off x="830263" y="3578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5887" name="Text Box 50"/>
          <p:cNvSpPr txBox="1">
            <a:spLocks noChangeArrowheads="1"/>
          </p:cNvSpPr>
          <p:nvPr/>
        </p:nvSpPr>
        <p:spPr bwMode="auto">
          <a:xfrm>
            <a:off x="2209800" y="19812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5888" name="Text Box 51"/>
          <p:cNvSpPr txBox="1">
            <a:spLocks noChangeArrowheads="1"/>
          </p:cNvSpPr>
          <p:nvPr/>
        </p:nvSpPr>
        <p:spPr bwMode="auto">
          <a:xfrm rot="-1613086">
            <a:off x="852488" y="2282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89" name="Text Box 52"/>
          <p:cNvSpPr txBox="1">
            <a:spLocks noChangeArrowheads="1"/>
          </p:cNvSpPr>
          <p:nvPr/>
        </p:nvSpPr>
        <p:spPr bwMode="auto">
          <a:xfrm rot="-5348452">
            <a:off x="1669257" y="2670968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90" name="Text Box 53"/>
          <p:cNvSpPr txBox="1">
            <a:spLocks noChangeArrowheads="1"/>
          </p:cNvSpPr>
          <p:nvPr/>
        </p:nvSpPr>
        <p:spPr bwMode="auto">
          <a:xfrm rot="-2120564">
            <a:off x="3360738" y="3349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35891" name="Text Box 54"/>
          <p:cNvSpPr txBox="1">
            <a:spLocks noChangeArrowheads="1"/>
          </p:cNvSpPr>
          <p:nvPr/>
        </p:nvSpPr>
        <p:spPr bwMode="auto">
          <a:xfrm>
            <a:off x="2058988" y="38115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3</a:t>
            </a:r>
          </a:p>
        </p:txBody>
      </p:sp>
      <p:sp>
        <p:nvSpPr>
          <p:cNvPr id="35892" name="Text Box 55"/>
          <p:cNvSpPr txBox="1">
            <a:spLocks noChangeArrowheads="1"/>
          </p:cNvSpPr>
          <p:nvPr/>
        </p:nvSpPr>
        <p:spPr bwMode="auto">
          <a:xfrm rot="1953558">
            <a:off x="3268663" y="236061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5893" name="Text Box 56"/>
          <p:cNvSpPr txBox="1">
            <a:spLocks noChangeArrowheads="1"/>
          </p:cNvSpPr>
          <p:nvPr/>
        </p:nvSpPr>
        <p:spPr bwMode="auto">
          <a:xfrm rot="-5348452">
            <a:off x="2737644" y="267255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35894" name="Text Box 57"/>
          <p:cNvSpPr txBox="1">
            <a:spLocks noChangeArrowheads="1"/>
          </p:cNvSpPr>
          <p:nvPr/>
        </p:nvSpPr>
        <p:spPr bwMode="auto">
          <a:xfrm rot="-3155862">
            <a:off x="2277269" y="2910682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35895" name="Line 58"/>
          <p:cNvSpPr>
            <a:spLocks noChangeShapeType="1"/>
          </p:cNvSpPr>
          <p:nvPr/>
        </p:nvSpPr>
        <p:spPr bwMode="auto">
          <a:xfrm flipH="1">
            <a:off x="762000" y="2438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96" name="Line 59"/>
          <p:cNvSpPr>
            <a:spLocks noChangeShapeType="1"/>
          </p:cNvSpPr>
          <p:nvPr/>
        </p:nvSpPr>
        <p:spPr bwMode="auto">
          <a:xfrm flipH="1" flipV="1">
            <a:off x="2895600" y="2362200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97" name="Text Box 60"/>
          <p:cNvSpPr txBox="1">
            <a:spLocks noChangeArrowheads="1"/>
          </p:cNvSpPr>
          <p:nvPr/>
        </p:nvSpPr>
        <p:spPr bwMode="auto">
          <a:xfrm rot="-1717037">
            <a:off x="920750" y="25876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35898" name="Text Box 61"/>
          <p:cNvSpPr txBox="1">
            <a:spLocks noChangeArrowheads="1"/>
          </p:cNvSpPr>
          <p:nvPr/>
        </p:nvSpPr>
        <p:spPr bwMode="auto">
          <a:xfrm rot="1953558">
            <a:off x="3038475" y="26638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19 </a:t>
            </a:r>
          </a:p>
        </p:txBody>
      </p:sp>
      <p:sp>
        <p:nvSpPr>
          <p:cNvPr id="35899" name="Line 62"/>
          <p:cNvSpPr>
            <a:spLocks noChangeShapeType="1"/>
          </p:cNvSpPr>
          <p:nvPr/>
        </p:nvSpPr>
        <p:spPr bwMode="auto">
          <a:xfrm flipH="1">
            <a:off x="1905000" y="37338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900" name="Line 63"/>
          <p:cNvSpPr>
            <a:spLocks noChangeShapeType="1"/>
          </p:cNvSpPr>
          <p:nvPr/>
        </p:nvSpPr>
        <p:spPr bwMode="auto">
          <a:xfrm flipH="1" flipV="1">
            <a:off x="762000" y="3200400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901" name="Text Box 64"/>
          <p:cNvSpPr txBox="1">
            <a:spLocks noChangeArrowheads="1"/>
          </p:cNvSpPr>
          <p:nvPr/>
        </p:nvSpPr>
        <p:spPr bwMode="auto">
          <a:xfrm rot="1671448">
            <a:off x="1058863" y="3197225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35902" name="Text Box 65"/>
          <p:cNvSpPr txBox="1">
            <a:spLocks noChangeArrowheads="1"/>
          </p:cNvSpPr>
          <p:nvPr/>
        </p:nvSpPr>
        <p:spPr bwMode="auto">
          <a:xfrm>
            <a:off x="2057400" y="3429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11</a:t>
            </a:r>
          </a:p>
        </p:txBody>
      </p:sp>
      <p:sp>
        <p:nvSpPr>
          <p:cNvPr id="35903" name="Text Box 66"/>
          <p:cNvSpPr txBox="1">
            <a:spLocks noChangeArrowheads="1"/>
          </p:cNvSpPr>
          <p:nvPr/>
        </p:nvSpPr>
        <p:spPr bwMode="auto">
          <a:xfrm>
            <a:off x="4953000" y="5181600"/>
            <a:ext cx="266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sz="2400" b="1">
                <a:latin typeface="Times New Roman" panose="02020603050405020304" pitchFamily="18" charset="0"/>
              </a:rPr>
              <a:t>Finally we have:</a:t>
            </a:r>
          </a:p>
          <a:p>
            <a:pPr eaLnBrk="1" hangingPunct="1"/>
            <a:r>
              <a:rPr lang="de-DE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| f | = f (s, V) = 23</a:t>
            </a:r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4230688" y="1681163"/>
          <a:ext cx="48323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name="Dokument" r:id="rId3" imgW="4516120" imgH="3467100" progId="Word.Document.8">
                  <p:embed/>
                </p:oleObj>
              </mc:Choice>
              <mc:Fallback>
                <p:oleObj name="Dokument" r:id="rId3" imgW="4516120" imgH="3467100" progId="Word.Document.8">
                  <p:embed/>
                  <p:pic>
                    <p:nvPicPr>
                      <p:cNvPr id="358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1681163"/>
                        <a:ext cx="4832350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4"/>
          <p:cNvSpPr txBox="1">
            <a:spLocks noChangeArrowheads="1"/>
          </p:cNvSpPr>
          <p:nvPr/>
        </p:nvSpPr>
        <p:spPr bwMode="auto">
          <a:xfrm>
            <a:off x="228600" y="457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de-DE" altLang="zh-CN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Ford-Fulkerson</a:t>
            </a:r>
            <a:r>
              <a:rPr lang="zh-CN" altLang="en-US" sz="36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算法</a:t>
            </a:r>
            <a:endParaRPr lang="de-DE" altLang="zh-CN" sz="36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905" name="Text Box 29"/>
          <p:cNvSpPr txBox="1">
            <a:spLocks noChangeArrowheads="1"/>
          </p:cNvSpPr>
          <p:nvPr/>
        </p:nvSpPr>
        <p:spPr bwMode="auto">
          <a:xfrm>
            <a:off x="0" y="1676400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G</a:t>
            </a:r>
            <a:r>
              <a:rPr lang="en-GB" altLang="zh-CN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5906" name="Text Box 56"/>
          <p:cNvSpPr txBox="1">
            <a:spLocks noChangeArrowheads="1"/>
          </p:cNvSpPr>
          <p:nvPr/>
        </p:nvSpPr>
        <p:spPr bwMode="auto">
          <a:xfrm>
            <a:off x="0" y="4227513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new flow network G</a:t>
            </a:r>
            <a:r>
              <a:rPr lang="de-DE" altLang="zh-CN" b="1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32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870" y="-15488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accent2"/>
                </a:solidFill>
              </a:rPr>
              <a:t>网络流：剩余网络的初态和终态</a:t>
            </a:r>
          </a:p>
        </p:txBody>
      </p:sp>
      <p:sp>
        <p:nvSpPr>
          <p:cNvPr id="3687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26EC5821-2392-454D-B957-03E748320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4741569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60" name="Oval 33">
            <a:extLst>
              <a:ext uri="{FF2B5EF4-FFF2-40B4-BE49-F238E27FC236}">
                <a16:creationId xmlns:a16="http://schemas.microsoft.com/office/drawing/2014/main" id="{1E5247D3-F5B2-444F-AB30-ADFF7A130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4741569"/>
            <a:ext cx="381000" cy="381000"/>
          </a:xfrm>
          <a:prstGeom prst="ellipse">
            <a:avLst/>
          </a:prstGeom>
          <a:solidFill>
            <a:srgbClr val="66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61" name="Oval 34">
            <a:extLst>
              <a:ext uri="{FF2B5EF4-FFF2-40B4-BE49-F238E27FC236}">
                <a16:creationId xmlns:a16="http://schemas.microsoft.com/office/drawing/2014/main" id="{C9C889B5-A133-C14E-9FCA-0BB51A7EE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88" y="3979569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2" name="Oval 35">
            <a:extLst>
              <a:ext uri="{FF2B5EF4-FFF2-40B4-BE49-F238E27FC236}">
                <a16:creationId xmlns:a16="http://schemas.microsoft.com/office/drawing/2014/main" id="{EF09C9F4-0C16-0148-9761-607FAF6B3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88" y="5503569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3" name="Oval 36">
            <a:extLst>
              <a:ext uri="{FF2B5EF4-FFF2-40B4-BE49-F238E27FC236}">
                <a16:creationId xmlns:a16="http://schemas.microsoft.com/office/drawing/2014/main" id="{CBCCDEE0-F319-7C41-B047-689EA7259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3941469"/>
            <a:ext cx="381000" cy="381000"/>
          </a:xfrm>
          <a:prstGeom prst="ellipse">
            <a:avLst/>
          </a:prstGeom>
          <a:solidFill>
            <a:srgbClr val="66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64" name="Oval 37">
            <a:extLst>
              <a:ext uri="{FF2B5EF4-FFF2-40B4-BE49-F238E27FC236}">
                <a16:creationId xmlns:a16="http://schemas.microsoft.com/office/drawing/2014/main" id="{4AFE3CEF-2279-E345-AD86-63D2B5F43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5503569"/>
            <a:ext cx="381000" cy="381000"/>
          </a:xfrm>
          <a:prstGeom prst="ellipse">
            <a:avLst/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de-DE" altLang="zh-CN" b="1">
                <a:latin typeface="Times New Roman" panose="02020603050405020304" pitchFamily="18" charset="0"/>
              </a:rPr>
              <a:t>v</a:t>
            </a:r>
            <a:r>
              <a:rPr lang="de-DE" altLang="zh-CN" b="1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5" name="Line 38">
            <a:extLst>
              <a:ext uri="{FF2B5EF4-FFF2-40B4-BE49-F238E27FC236}">
                <a16:creationId xmlns:a16="http://schemas.microsoft.com/office/drawing/2014/main" id="{AFD31761-0FBF-4F44-8A9B-70D4D5CA97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2588" y="4170069"/>
            <a:ext cx="7620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66" name="Line 39">
            <a:extLst>
              <a:ext uri="{FF2B5EF4-FFF2-40B4-BE49-F238E27FC236}">
                <a16:creationId xmlns:a16="http://schemas.microsoft.com/office/drawing/2014/main" id="{F7D82763-0CFD-A942-87DE-AE92AABB9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588" y="569406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67" name="Line 40">
            <a:extLst>
              <a:ext uri="{FF2B5EF4-FFF2-40B4-BE49-F238E27FC236}">
                <a16:creationId xmlns:a16="http://schemas.microsoft.com/office/drawing/2014/main" id="{2F05484D-0949-6F4B-95B2-2343C5610C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244681"/>
            <a:ext cx="989013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41">
            <a:extLst>
              <a:ext uri="{FF2B5EF4-FFF2-40B4-BE49-F238E27FC236}">
                <a16:creationId xmlns:a16="http://schemas.microsoft.com/office/drawing/2014/main" id="{A513BA14-113C-4D45-9211-43E5F1BB56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988" y="5084469"/>
            <a:ext cx="9144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42">
            <a:extLst>
              <a:ext uri="{FF2B5EF4-FFF2-40B4-BE49-F238E27FC236}">
                <a16:creationId xmlns:a16="http://schemas.microsoft.com/office/drawing/2014/main" id="{6050A2FA-4022-E04A-9C1C-8082F1EAC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788" y="4322469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A2A423AD-A30F-544B-9C99-A187929815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0188" y="4322469"/>
            <a:ext cx="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" name="Line 44">
            <a:extLst>
              <a:ext uri="{FF2B5EF4-FFF2-40B4-BE49-F238E27FC236}">
                <a16:creationId xmlns:a16="http://schemas.microsoft.com/office/drawing/2014/main" id="{40ED4672-8F40-6349-96B2-F484249EA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6988" y="4322469"/>
            <a:ext cx="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Line 45">
            <a:extLst>
              <a:ext uri="{FF2B5EF4-FFF2-40B4-BE49-F238E27FC236}">
                <a16:creationId xmlns:a16="http://schemas.microsoft.com/office/drawing/2014/main" id="{3BFBD649-5572-CC46-8056-7D337E807E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6388" y="4322469"/>
            <a:ext cx="914400" cy="12192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Line 46">
            <a:extLst>
              <a:ext uri="{FF2B5EF4-FFF2-40B4-BE49-F238E27FC236}">
                <a16:creationId xmlns:a16="http://schemas.microsoft.com/office/drawing/2014/main" id="{D16DC542-F85E-6645-8420-10CB697DE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9388" y="4246269"/>
            <a:ext cx="838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Line 47">
            <a:extLst>
              <a:ext uri="{FF2B5EF4-FFF2-40B4-BE49-F238E27FC236}">
                <a16:creationId xmlns:a16="http://schemas.microsoft.com/office/drawing/2014/main" id="{F28A6145-76B0-424D-8840-D5575C006810}"/>
              </a:ext>
            </a:extLst>
          </p:cNvPr>
          <p:cNvSpPr>
            <a:spLocks noChangeShapeType="1"/>
          </p:cNvSpPr>
          <p:nvPr/>
        </p:nvSpPr>
        <p:spPr bwMode="auto">
          <a:xfrm rot="10900883" flipV="1">
            <a:off x="5335588" y="5084469"/>
            <a:ext cx="762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Text Box 48">
            <a:extLst>
              <a:ext uri="{FF2B5EF4-FFF2-40B4-BE49-F238E27FC236}">
                <a16:creationId xmlns:a16="http://schemas.microsoft.com/office/drawing/2014/main" id="{E4C322CC-15E8-F241-80E9-7E8389033A2E}"/>
              </a:ext>
            </a:extLst>
          </p:cNvPr>
          <p:cNvSpPr txBox="1">
            <a:spLocks noChangeArrowheads="1"/>
          </p:cNvSpPr>
          <p:nvPr/>
        </p:nvSpPr>
        <p:spPr bwMode="auto">
          <a:xfrm rot="16251548">
            <a:off x="3420269" y="4556625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76" name="Text Box 49">
            <a:extLst>
              <a:ext uri="{FF2B5EF4-FFF2-40B4-BE49-F238E27FC236}">
                <a16:creationId xmlns:a16="http://schemas.microsoft.com/office/drawing/2014/main" id="{DB1EE12E-0A32-4846-AE87-89EF99FDD8EC}"/>
              </a:ext>
            </a:extLst>
          </p:cNvPr>
          <p:cNvSpPr txBox="1">
            <a:spLocks noChangeArrowheads="1"/>
          </p:cNvSpPr>
          <p:nvPr/>
        </p:nvSpPr>
        <p:spPr bwMode="auto">
          <a:xfrm rot="1671448">
            <a:off x="3040063" y="546070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77" name="Text Box 50">
            <a:extLst>
              <a:ext uri="{FF2B5EF4-FFF2-40B4-BE49-F238E27FC236}">
                <a16:creationId xmlns:a16="http://schemas.microsoft.com/office/drawing/2014/main" id="{401EDE07-224E-0B44-AFC7-0C6F79C54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863681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78" name="Text Box 51">
            <a:extLst>
              <a:ext uri="{FF2B5EF4-FFF2-40B4-BE49-F238E27FC236}">
                <a16:creationId xmlns:a16="http://schemas.microsoft.com/office/drawing/2014/main" id="{CA09913E-4CBA-584C-9BA1-004666AB5B36}"/>
              </a:ext>
            </a:extLst>
          </p:cNvPr>
          <p:cNvSpPr txBox="1">
            <a:spLocks noChangeArrowheads="1"/>
          </p:cNvSpPr>
          <p:nvPr/>
        </p:nvSpPr>
        <p:spPr bwMode="auto">
          <a:xfrm rot="19986914">
            <a:off x="3062288" y="416530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9" name="Text Box 52">
            <a:extLst>
              <a:ext uri="{FF2B5EF4-FFF2-40B4-BE49-F238E27FC236}">
                <a16:creationId xmlns:a16="http://schemas.microsoft.com/office/drawing/2014/main" id="{AADE2820-9C43-6B45-BD5B-980E6831ACE5}"/>
              </a:ext>
            </a:extLst>
          </p:cNvPr>
          <p:cNvSpPr txBox="1">
            <a:spLocks noChangeArrowheads="1"/>
          </p:cNvSpPr>
          <p:nvPr/>
        </p:nvSpPr>
        <p:spPr bwMode="auto">
          <a:xfrm rot="16251548">
            <a:off x="3879057" y="4553449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0" name="Text Box 53">
            <a:extLst>
              <a:ext uri="{FF2B5EF4-FFF2-40B4-BE49-F238E27FC236}">
                <a16:creationId xmlns:a16="http://schemas.microsoft.com/office/drawing/2014/main" id="{A328BEFF-EF1C-554B-99C9-090741C0E291}"/>
              </a:ext>
            </a:extLst>
          </p:cNvPr>
          <p:cNvSpPr txBox="1">
            <a:spLocks noChangeArrowheads="1"/>
          </p:cNvSpPr>
          <p:nvPr/>
        </p:nvSpPr>
        <p:spPr bwMode="auto">
          <a:xfrm rot="19479436">
            <a:off x="5570538" y="523210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1" name="Text Box 54">
            <a:extLst>
              <a:ext uri="{FF2B5EF4-FFF2-40B4-BE49-F238E27FC236}">
                <a16:creationId xmlns:a16="http://schemas.microsoft.com/office/drawing/2014/main" id="{3BA398AC-9F3F-4A40-A39E-5643A6398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5694069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3</a:t>
            </a:r>
          </a:p>
        </p:txBody>
      </p:sp>
      <p:sp>
        <p:nvSpPr>
          <p:cNvPr id="82" name="Text Box 55">
            <a:extLst>
              <a:ext uri="{FF2B5EF4-FFF2-40B4-BE49-F238E27FC236}">
                <a16:creationId xmlns:a16="http://schemas.microsoft.com/office/drawing/2014/main" id="{6D10F38B-FD32-0140-B966-4E1CC807CCCE}"/>
              </a:ext>
            </a:extLst>
          </p:cNvPr>
          <p:cNvSpPr txBox="1">
            <a:spLocks noChangeArrowheads="1"/>
          </p:cNvSpPr>
          <p:nvPr/>
        </p:nvSpPr>
        <p:spPr bwMode="auto">
          <a:xfrm rot="1953558">
            <a:off x="5478463" y="4243094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3" name="Text Box 56">
            <a:extLst>
              <a:ext uri="{FF2B5EF4-FFF2-40B4-BE49-F238E27FC236}">
                <a16:creationId xmlns:a16="http://schemas.microsoft.com/office/drawing/2014/main" id="{EAB9C9EA-97C7-154E-B6C2-8E2ED77EE1D4}"/>
              </a:ext>
            </a:extLst>
          </p:cNvPr>
          <p:cNvSpPr txBox="1">
            <a:spLocks noChangeArrowheads="1"/>
          </p:cNvSpPr>
          <p:nvPr/>
        </p:nvSpPr>
        <p:spPr bwMode="auto">
          <a:xfrm rot="16251548">
            <a:off x="4947444" y="45550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84" name="Text Box 57">
            <a:extLst>
              <a:ext uri="{FF2B5EF4-FFF2-40B4-BE49-F238E27FC236}">
                <a16:creationId xmlns:a16="http://schemas.microsoft.com/office/drawing/2014/main" id="{7F764058-46E0-B245-9A28-41C75D342BD8}"/>
              </a:ext>
            </a:extLst>
          </p:cNvPr>
          <p:cNvSpPr txBox="1">
            <a:spLocks noChangeArrowheads="1"/>
          </p:cNvSpPr>
          <p:nvPr/>
        </p:nvSpPr>
        <p:spPr bwMode="auto">
          <a:xfrm rot="18444138">
            <a:off x="4487069" y="4793163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85" name="Line 58">
            <a:extLst>
              <a:ext uri="{FF2B5EF4-FFF2-40B4-BE49-F238E27FC236}">
                <a16:creationId xmlns:a16="http://schemas.microsoft.com/office/drawing/2014/main" id="{6F5D9E38-9144-3C49-8539-45B42EBFED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4320881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6" name="Line 59">
            <a:extLst>
              <a:ext uri="{FF2B5EF4-FFF2-40B4-BE49-F238E27FC236}">
                <a16:creationId xmlns:a16="http://schemas.microsoft.com/office/drawing/2014/main" id="{3CFD1B59-07C3-2447-914A-C321B1CA3E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5400" y="4244681"/>
            <a:ext cx="9144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7" name="Text Box 60">
            <a:extLst>
              <a:ext uri="{FF2B5EF4-FFF2-40B4-BE49-F238E27FC236}">
                <a16:creationId xmlns:a16="http://schemas.microsoft.com/office/drawing/2014/main" id="{D9CAED57-99FF-F249-A79B-58AF3213D6D1}"/>
              </a:ext>
            </a:extLst>
          </p:cNvPr>
          <p:cNvSpPr txBox="1">
            <a:spLocks noChangeArrowheads="1"/>
          </p:cNvSpPr>
          <p:nvPr/>
        </p:nvSpPr>
        <p:spPr bwMode="auto">
          <a:xfrm rot="19882963">
            <a:off x="3130550" y="447010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88" name="Text Box 61">
            <a:extLst>
              <a:ext uri="{FF2B5EF4-FFF2-40B4-BE49-F238E27FC236}">
                <a16:creationId xmlns:a16="http://schemas.microsoft.com/office/drawing/2014/main" id="{761524E4-A620-D74A-88A2-0B1C8127F7FD}"/>
              </a:ext>
            </a:extLst>
          </p:cNvPr>
          <p:cNvSpPr txBox="1">
            <a:spLocks noChangeArrowheads="1"/>
          </p:cNvSpPr>
          <p:nvPr/>
        </p:nvSpPr>
        <p:spPr bwMode="auto">
          <a:xfrm rot="1953558">
            <a:off x="5248275" y="454630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19 </a:t>
            </a:r>
          </a:p>
        </p:txBody>
      </p:sp>
      <p:sp>
        <p:nvSpPr>
          <p:cNvPr id="89" name="Line 62">
            <a:extLst>
              <a:ext uri="{FF2B5EF4-FFF2-40B4-BE49-F238E27FC236}">
                <a16:creationId xmlns:a16="http://schemas.microsoft.com/office/drawing/2014/main" id="{40016566-A3BB-8541-A243-DC62A4500A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5616281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0" name="Line 63">
            <a:extLst>
              <a:ext uri="{FF2B5EF4-FFF2-40B4-BE49-F238E27FC236}">
                <a16:creationId xmlns:a16="http://schemas.microsoft.com/office/drawing/2014/main" id="{F5D0C5F9-DA20-6644-BD8B-71B2CEA782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082881"/>
            <a:ext cx="8382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1" name="Text Box 64">
            <a:extLst>
              <a:ext uri="{FF2B5EF4-FFF2-40B4-BE49-F238E27FC236}">
                <a16:creationId xmlns:a16="http://schemas.microsoft.com/office/drawing/2014/main" id="{44228C70-2F10-7E41-8987-935E107A34C8}"/>
              </a:ext>
            </a:extLst>
          </p:cNvPr>
          <p:cNvSpPr txBox="1">
            <a:spLocks noChangeArrowheads="1"/>
          </p:cNvSpPr>
          <p:nvPr/>
        </p:nvSpPr>
        <p:spPr bwMode="auto">
          <a:xfrm rot="1671448">
            <a:off x="3268663" y="5079706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92" name="Text Box 65">
            <a:extLst>
              <a:ext uri="{FF2B5EF4-FFF2-40B4-BE49-F238E27FC236}">
                <a16:creationId xmlns:a16="http://schemas.microsoft.com/office/drawing/2014/main" id="{C4464BCF-53DA-4248-8F18-B22D16500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311481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de-DE" altLang="zh-CN" b="1">
                <a:latin typeface="Times New Roman" panose="02020603050405020304" pitchFamily="18" charset="0"/>
              </a:rPr>
              <a:t> 11</a:t>
            </a:r>
          </a:p>
        </p:txBody>
      </p:sp>
      <p:grpSp>
        <p:nvGrpSpPr>
          <p:cNvPr id="93" name="组合 30">
            <a:extLst>
              <a:ext uri="{FF2B5EF4-FFF2-40B4-BE49-F238E27FC236}">
                <a16:creationId xmlns:a16="http://schemas.microsoft.com/office/drawing/2014/main" id="{93B2306E-1704-C041-9831-A36DFEB29B74}"/>
              </a:ext>
            </a:extLst>
          </p:cNvPr>
          <p:cNvGrpSpPr>
            <a:grpSpLocks/>
          </p:cNvGrpSpPr>
          <p:nvPr/>
        </p:nvGrpSpPr>
        <p:grpSpPr bwMode="auto">
          <a:xfrm>
            <a:off x="2571032" y="1447324"/>
            <a:ext cx="3810000" cy="2163762"/>
            <a:chOff x="420688" y="2014538"/>
            <a:chExt cx="3810000" cy="2163208"/>
          </a:xfrm>
        </p:grpSpPr>
        <p:sp>
          <p:nvSpPr>
            <p:cNvPr id="94" name="Oval 3">
              <a:extLst>
                <a:ext uri="{FF2B5EF4-FFF2-40B4-BE49-F238E27FC236}">
                  <a16:creationId xmlns:a16="http://schemas.microsoft.com/office/drawing/2014/main" id="{AD9A0D37-DAAB-194B-A973-D6C310A0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8" y="2859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95" name="Oval 4">
              <a:extLst>
                <a:ext uri="{FF2B5EF4-FFF2-40B4-BE49-F238E27FC236}">
                  <a16:creationId xmlns:a16="http://schemas.microsoft.com/office/drawing/2014/main" id="{BE24AC24-A539-BB41-8579-0C633610D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688" y="2859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96" name="Oval 5">
              <a:extLst>
                <a:ext uri="{FF2B5EF4-FFF2-40B4-BE49-F238E27FC236}">
                  <a16:creationId xmlns:a16="http://schemas.microsoft.com/office/drawing/2014/main" id="{CB4A9A20-891A-9E47-A7DA-14FD3E295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688" y="2097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" name="Oval 6">
              <a:extLst>
                <a:ext uri="{FF2B5EF4-FFF2-40B4-BE49-F238E27FC236}">
                  <a16:creationId xmlns:a16="http://schemas.microsoft.com/office/drawing/2014/main" id="{9DB13727-B7DF-9B41-AA6A-05A891D36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688" y="3621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8" name="Oval 7">
              <a:extLst>
                <a:ext uri="{FF2B5EF4-FFF2-40B4-BE49-F238E27FC236}">
                  <a16:creationId xmlns:a16="http://schemas.microsoft.com/office/drawing/2014/main" id="{32C25429-ACD9-9E43-80B4-C1FD0818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688" y="20589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9" name="Oval 8">
              <a:extLst>
                <a:ext uri="{FF2B5EF4-FFF2-40B4-BE49-F238E27FC236}">
                  <a16:creationId xmlns:a16="http://schemas.microsoft.com/office/drawing/2014/main" id="{C7F407D3-32B5-CD4D-8BFB-74D85A77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688" y="3621088"/>
              <a:ext cx="381000" cy="381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de-DE" altLang="zh-CN" b="1">
                  <a:latin typeface="Times New Roman" panose="02020603050405020304" pitchFamily="18" charset="0"/>
                </a:rPr>
                <a:t>v</a:t>
              </a:r>
              <a:r>
                <a:rPr lang="de-DE" altLang="zh-CN" b="1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0" name="Line 9">
              <a:extLst>
                <a:ext uri="{FF2B5EF4-FFF2-40B4-BE49-F238E27FC236}">
                  <a16:creationId xmlns:a16="http://schemas.microsoft.com/office/drawing/2014/main" id="{B981E850-62AD-104D-B779-277EACDD9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2788" y="2287588"/>
              <a:ext cx="7620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1" name="Line 10">
              <a:extLst>
                <a:ext uri="{FF2B5EF4-FFF2-40B4-BE49-F238E27FC236}">
                  <a16:creationId xmlns:a16="http://schemas.microsoft.com/office/drawing/2014/main" id="{D05A046C-20D2-9F4C-9542-13C8D28B2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2788" y="3811588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" name="Line 11">
              <a:extLst>
                <a:ext uri="{FF2B5EF4-FFF2-40B4-BE49-F238E27FC236}">
                  <a16:creationId xmlns:a16="http://schemas.microsoft.com/office/drawing/2014/main" id="{747E3305-EF86-5547-A7ED-9603B32675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9600" y="2362200"/>
              <a:ext cx="989013" cy="5334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12">
              <a:extLst>
                <a:ext uri="{FF2B5EF4-FFF2-40B4-BE49-F238E27FC236}">
                  <a16:creationId xmlns:a16="http://schemas.microsoft.com/office/drawing/2014/main" id="{64CABF32-6781-1D49-A3DE-149E3623A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188" y="3201988"/>
              <a:ext cx="9144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3">
              <a:extLst>
                <a:ext uri="{FF2B5EF4-FFF2-40B4-BE49-F238E27FC236}">
                  <a16:creationId xmlns:a16="http://schemas.microsoft.com/office/drawing/2014/main" id="{4CCFF65D-5941-254F-9D7F-6FE5BA7AF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988" y="2439988"/>
              <a:ext cx="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4">
              <a:extLst>
                <a:ext uri="{FF2B5EF4-FFF2-40B4-BE49-F238E27FC236}">
                  <a16:creationId xmlns:a16="http://schemas.microsoft.com/office/drawing/2014/main" id="{CE8CA85F-DC74-2445-B2BC-80F1E6455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0388" y="2439988"/>
              <a:ext cx="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5">
              <a:extLst>
                <a:ext uri="{FF2B5EF4-FFF2-40B4-BE49-F238E27FC236}">
                  <a16:creationId xmlns:a16="http://schemas.microsoft.com/office/drawing/2014/main" id="{FFD2F77A-8E18-7341-AA9D-038EEC1F7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7188" y="2439988"/>
              <a:ext cx="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A145C172-2D33-994F-9BEC-2EEA28FA9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6588" y="2439988"/>
              <a:ext cx="91440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Line 17">
              <a:extLst>
                <a:ext uri="{FF2B5EF4-FFF2-40B4-BE49-F238E27FC236}">
                  <a16:creationId xmlns:a16="http://schemas.microsoft.com/office/drawing/2014/main" id="{26AEF996-EBFE-EB4C-8030-2E7921D9F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588" y="2363788"/>
              <a:ext cx="838200" cy="5334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18">
              <a:extLst>
                <a:ext uri="{FF2B5EF4-FFF2-40B4-BE49-F238E27FC236}">
                  <a16:creationId xmlns:a16="http://schemas.microsoft.com/office/drawing/2014/main" id="{A94EEE21-DBFB-9848-BCE1-F530F59DA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5788" y="3201988"/>
              <a:ext cx="7620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Text Box 19">
              <a:extLst>
                <a:ext uri="{FF2B5EF4-FFF2-40B4-BE49-F238E27FC236}">
                  <a16:creationId xmlns:a16="http://schemas.microsoft.com/office/drawing/2014/main" id="{52ED1BD4-642D-A64D-899E-E8C84F1A5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48452">
              <a:off x="1196975" y="2672834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1" name="Text Box 20">
              <a:extLst>
                <a:ext uri="{FF2B5EF4-FFF2-40B4-BE49-F238E27FC236}">
                  <a16:creationId xmlns:a16="http://schemas.microsoft.com/office/drawing/2014/main" id="{62A1CF95-B3FB-DB43-BB47-09D34F122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71448">
              <a:off x="763588" y="3566715"/>
              <a:ext cx="685800" cy="36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2" name="Text Box 21">
              <a:extLst>
                <a:ext uri="{FF2B5EF4-FFF2-40B4-BE49-F238E27FC236}">
                  <a16:creationId xmlns:a16="http://schemas.microsoft.com/office/drawing/2014/main" id="{F82BCBCC-BAB2-0E4D-A53B-BD6910A3C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188" y="2014538"/>
              <a:ext cx="685800" cy="36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13" name="Text Box 22">
              <a:extLst>
                <a:ext uri="{FF2B5EF4-FFF2-40B4-BE49-F238E27FC236}">
                  <a16:creationId xmlns:a16="http://schemas.microsoft.com/office/drawing/2014/main" id="{CCD0C0B7-40B4-4C47-AADB-6AA304607C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613086">
              <a:off x="847725" y="2269609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14" name="Text Box 23">
              <a:extLst>
                <a:ext uri="{FF2B5EF4-FFF2-40B4-BE49-F238E27FC236}">
                  <a16:creationId xmlns:a16="http://schemas.microsoft.com/office/drawing/2014/main" id="{9A040CAB-99A5-C743-ACF3-AAFC4F1FA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48452">
              <a:off x="1654175" y="2672834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" name="Text Box 24">
              <a:extLst>
                <a:ext uri="{FF2B5EF4-FFF2-40B4-BE49-F238E27FC236}">
                  <a16:creationId xmlns:a16="http://schemas.microsoft.com/office/drawing/2014/main" id="{0C95AFFE-3D8E-9A4A-9815-A162DFE7B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120564">
              <a:off x="3354388" y="3338174"/>
              <a:ext cx="685800" cy="36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6" name="Text Box 25">
              <a:extLst>
                <a:ext uri="{FF2B5EF4-FFF2-40B4-BE49-F238E27FC236}">
                  <a16:creationId xmlns:a16="http://schemas.microsoft.com/office/drawing/2014/main" id="{65D4696B-9C26-6D4D-8B97-33645838A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988" y="3811127"/>
              <a:ext cx="685800" cy="366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 14</a:t>
              </a:r>
            </a:p>
          </p:txBody>
        </p:sp>
        <p:sp>
          <p:nvSpPr>
            <p:cNvPr id="117" name="Text Box 26">
              <a:extLst>
                <a:ext uri="{FF2B5EF4-FFF2-40B4-BE49-F238E27FC236}">
                  <a16:creationId xmlns:a16="http://schemas.microsoft.com/office/drawing/2014/main" id="{C9C6F3F7-E008-0A46-9DBE-614D1095B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3558">
              <a:off x="3278188" y="2347397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18" name="Text Box 27">
              <a:extLst>
                <a:ext uri="{FF2B5EF4-FFF2-40B4-BE49-F238E27FC236}">
                  <a16:creationId xmlns:a16="http://schemas.microsoft.com/office/drawing/2014/main" id="{25F7039E-8D6C-6945-AD10-32C100E7C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348452">
              <a:off x="2722563" y="2674422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9" name="Text Box 28">
              <a:extLst>
                <a:ext uri="{FF2B5EF4-FFF2-40B4-BE49-F238E27FC236}">
                  <a16:creationId xmlns:a16="http://schemas.microsoft.com/office/drawing/2014/main" id="{5FAAD418-CC97-3A4F-9BF3-158CE8D7A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55862">
              <a:off x="2265363" y="2903022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de-DE" altLang="zh-CN" b="1">
                  <a:latin typeface="Times New Roman" panose="02020603050405020304" pitchFamily="18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41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CC6FB-2C1B-AF42-AD6C-2192250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DB72E70-4755-9941-8EE1-C0FACBC71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9955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48ED16-CA50-3244-9284-276D7C1D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303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4AF68D-5D4B-4545-BDB6-E6086FBC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US" sz="420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F1546-D481-3A45-8F40-10192303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0DAF5-3A16-6841-8F33-09E1F31F5CAB}" type="slidenum">
              <a:rPr kumimoji="1" lang="zh-CN" altLang="en-US" smtClean="0"/>
              <a:pPr>
                <a:spcAft>
                  <a:spcPts val="600"/>
                </a:spcAft>
              </a:pPr>
              <a:t>50</a:t>
            </a:fld>
            <a:endParaRPr kumimoji="1" lang="zh-CN" altLang="en-US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8063421A-E925-776F-8DF2-F97C947B51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31028" y="480752"/>
          <a:ext cx="5184322" cy="5869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466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610600" cy="69373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dirty="0">
                <a:solidFill>
                  <a:schemeClr val="accent2"/>
                </a:solidFill>
              </a:rPr>
              <a:t>基本概念</a:t>
            </a:r>
            <a:r>
              <a:rPr lang="en-US" altLang="zh-CN" sz="3600" dirty="0">
                <a:solidFill>
                  <a:schemeClr val="accent2"/>
                </a:solidFill>
              </a:rPr>
              <a:t>: </a:t>
            </a:r>
            <a:r>
              <a:rPr lang="zh-CN" altLang="en-US" sz="3600" dirty="0">
                <a:solidFill>
                  <a:schemeClr val="accent2"/>
                </a:solidFill>
              </a:rPr>
              <a:t>流和割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8991600" cy="4800600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20000"/>
              </a:lnSpc>
              <a:buClrTx/>
              <a:buFont typeface="Wingdings" panose="05000000000000000000" pitchFamily="2" charset="2"/>
              <a:buBlip>
                <a:blip r:embed="rId4"/>
              </a:buBlip>
            </a:pPr>
            <a:r>
              <a:rPr lang="zh-CN" alt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网络中割</a:t>
            </a:r>
            <a:r>
              <a:rPr lang="en-US" altLang="zh-CN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(cut)</a:t>
            </a:r>
            <a:r>
              <a:rPr lang="zh-CN" altLang="en-US" sz="3200" dirty="0">
                <a:latin typeface="Arial Rounded MT Bold" panose="020F0704030504030204" pitchFamily="34" charset="0"/>
              </a:rPr>
              <a:t>：</a:t>
            </a:r>
            <a:r>
              <a:rPr lang="en-US" altLang="zh-CN" sz="3200" dirty="0">
                <a:latin typeface="Arial Rounded MT Bold" panose="020F0704030504030204" pitchFamily="34" charset="0"/>
              </a:rPr>
              <a:t> </a:t>
            </a:r>
            <a:r>
              <a:rPr lang="zh-CN" altLang="en-US" sz="3200" dirty="0">
                <a:latin typeface="Arial Rounded MT Bold" panose="020F0704030504030204" pitchFamily="34" charset="0"/>
              </a:rPr>
              <a:t>顶点集合的一个划分</a:t>
            </a:r>
            <a:r>
              <a:rPr lang="en-US" altLang="zh-CN" sz="3200" dirty="0">
                <a:latin typeface="Arial Rounded MT Bold" panose="020F0704030504030204" pitchFamily="34" charset="0"/>
              </a:rPr>
              <a:t>, V=S∪</a:t>
            </a:r>
            <a:r>
              <a:rPr lang="en-US" altLang="zh-CN" sz="3200" dirty="0">
                <a:latin typeface="Arial Rounded MT Bold" panose="020F0704030504030204" pitchFamily="34" charset="0"/>
                <a:sym typeface="Symbol" panose="05050102010706020507" pitchFamily="18" charset="2"/>
              </a:rPr>
              <a:t>T,</a:t>
            </a:r>
            <a:r>
              <a:rPr lang="en-US" altLang="zh-CN" sz="3200" dirty="0">
                <a:latin typeface="Arial Rounded MT Bold" panose="020F0704030504030204" pitchFamily="34" charset="0"/>
              </a:rPr>
              <a:t> S∩</a:t>
            </a:r>
            <a:r>
              <a:rPr lang="en-US" altLang="zh-CN" sz="3200" dirty="0">
                <a:latin typeface="Arial Rounded MT Bold" panose="020F070403050403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3200" dirty="0">
                <a:latin typeface="Arial Rounded MT Bold" panose="020F0704030504030204" pitchFamily="34" charset="0"/>
              </a:rPr>
              <a:t>=</a:t>
            </a:r>
            <a:r>
              <a:rPr lang="en-US" altLang="zh-CN" sz="3200" dirty="0">
                <a:latin typeface="Arial Rounded MT Bold" panose="020F0704030504030204" pitchFamily="34" charset="0"/>
                <a:sym typeface="Symbol" panose="05050102010706020507" pitchFamily="18" charset="2"/>
              </a:rPr>
              <a:t>, </a:t>
            </a:r>
            <a:r>
              <a:rPr lang="en-US" altLang="zh-CN" sz="3200" dirty="0" err="1">
                <a:latin typeface="Arial Rounded MT Bold" panose="020F0704030504030204" pitchFamily="34" charset="0"/>
              </a:rPr>
              <a:t>s</a:t>
            </a:r>
            <a:r>
              <a:rPr lang="en-US" altLang="zh-CN" sz="3200" dirty="0" err="1">
                <a:latin typeface="Arial Rounded MT Bold" panose="020F0704030504030204" pitchFamily="34" charset="0"/>
                <a:sym typeface="Symbol" panose="05050102010706020507" pitchFamily="18" charset="2"/>
              </a:rPr>
              <a:t></a:t>
            </a:r>
            <a:r>
              <a:rPr lang="en-US" altLang="zh-CN" sz="3200" dirty="0" err="1">
                <a:latin typeface="Arial Rounded MT Bold" panose="020F0704030504030204" pitchFamily="34" charset="0"/>
              </a:rPr>
              <a:t>S</a:t>
            </a:r>
            <a:r>
              <a:rPr lang="en-US" altLang="zh-CN" sz="3200" dirty="0">
                <a:latin typeface="Arial Rounded MT Bold" panose="020F0704030504030204" pitchFamily="34" charset="0"/>
              </a:rPr>
              <a:t>,</a:t>
            </a:r>
            <a:r>
              <a:rPr lang="en-US" altLang="zh-CN" sz="3200" dirty="0">
                <a:latin typeface="Arial Rounded MT Bold" panose="020F0704030504030204" pitchFamily="34" charset="0"/>
                <a:sym typeface="Symbol" panose="05050102010706020507" pitchFamily="18" charset="2"/>
              </a:rPr>
              <a:t>  </a:t>
            </a:r>
            <a:r>
              <a:rPr lang="en-US" altLang="zh-CN" sz="3200" dirty="0" err="1">
                <a:latin typeface="Arial Rounded MT Bold" panose="020F0704030504030204" pitchFamily="34" charset="0"/>
                <a:sym typeface="Symbol" panose="05050102010706020507" pitchFamily="18" charset="2"/>
              </a:rPr>
              <a:t>tT</a:t>
            </a:r>
            <a:endParaRPr lang="en-US" altLang="zh-CN" sz="3200" dirty="0">
              <a:latin typeface="Arial Rounded MT Bold" panose="020F0704030504030204" pitchFamily="34" charset="0"/>
              <a:sym typeface="Symbol" panose="05050102010706020507" pitchFamily="18" charset="2"/>
            </a:endParaRPr>
          </a:p>
          <a:p>
            <a:pPr marL="342900" lvl="1" indent="-342900">
              <a:lnSpc>
                <a:spcPct val="120000"/>
              </a:lnSpc>
              <a:buClrTx/>
              <a:buFont typeface="Wingdings" panose="05000000000000000000" pitchFamily="2" charset="2"/>
              <a:buBlip>
                <a:blip r:embed="rId4"/>
              </a:buBlip>
            </a:pPr>
            <a:endParaRPr lang="en-US" altLang="zh-CN" sz="2800" dirty="0">
              <a:latin typeface="Arial Rounded MT Bold" panose="020F0704030504030204" pitchFamily="34" charset="0"/>
            </a:endParaRPr>
          </a:p>
        </p:txBody>
      </p:sp>
      <p:sp>
        <p:nvSpPr>
          <p:cNvPr id="69637" name="Text Box 49"/>
          <p:cNvSpPr txBox="1">
            <a:spLocks noChangeArrowheads="1"/>
          </p:cNvSpPr>
          <p:nvPr/>
        </p:nvSpPr>
        <p:spPr bwMode="auto">
          <a:xfrm>
            <a:off x="3725416" y="4437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de-DE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de-DE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de-DE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    </a:t>
            </a:r>
            <a:r>
              <a:rPr lang="de-DE" altLang="zh-CN" b="1" dirty="0">
                <a:solidFill>
                  <a:srgbClr val="000000"/>
                </a:solidFill>
              </a:rPr>
              <a:t>v</a:t>
            </a:r>
            <a:r>
              <a:rPr lang="de-DE" altLang="zh-CN" b="1" dirty="0">
                <a:solidFill>
                  <a:srgbClr val="000000"/>
                </a:solidFill>
                <a:sym typeface="Symbol" panose="05050102010706020507" pitchFamily="18" charset="2"/>
              </a:rPr>
              <a:t></a:t>
            </a:r>
            <a:r>
              <a:rPr lang="de-DE" altLang="zh-CN" b="1" dirty="0">
                <a:solidFill>
                  <a:srgbClr val="000000"/>
                </a:solidFill>
              </a:rPr>
              <a:t>T</a:t>
            </a:r>
            <a:r>
              <a:rPr lang="de-DE" altLang="zh-CN" sz="1400" dirty="0"/>
              <a:t> 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C9EE3A56-7ADD-40D7-B2AA-EA6AF585A2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712" y="2780928"/>
          <a:ext cx="54070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" name="Picture Publisher Image" r:id="rId5" imgW="3514725" imgH="1857375" progId="PictPub.Image.8">
                  <p:embed/>
                </p:oleObj>
              </mc:Choice>
              <mc:Fallback>
                <p:oleObj name="Picture Publisher Image" r:id="rId5" imgW="3514725" imgH="1857375" progId="PictPub.Image.8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C9EE3A56-7ADD-40D7-B2AA-EA6AF585A2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80928"/>
                        <a:ext cx="5407025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7">
            <a:extLst>
              <a:ext uri="{FF2B5EF4-FFF2-40B4-BE49-F238E27FC236}">
                <a16:creationId xmlns:a16="http://schemas.microsoft.com/office/drawing/2014/main" id="{7FB17D71-8C7E-46A8-8671-E9D5C0635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6874" y="2650753"/>
            <a:ext cx="0" cy="31384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72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D7C5B2FF-C913-4D0E-9DA2-1CA88AF7B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900" y="157765"/>
            <a:ext cx="7886700" cy="1325563"/>
          </a:xfrm>
        </p:spPr>
        <p:txBody>
          <a:bodyPr/>
          <a:lstStyle/>
          <a:p>
            <a:pPr algn="ctr"/>
            <a:r>
              <a:rPr lang="zh-CN" altLang="de-DE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跨越割的净流</a:t>
            </a:r>
            <a:r>
              <a:rPr lang="en-US" altLang="zh-C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f(S,T)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848E5F67-391C-4E03-A129-6F39B6CB53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17366" y="5600097"/>
            <a:ext cx="7772400" cy="889000"/>
          </a:xfrm>
          <a:noFill/>
        </p:spPr>
        <p:txBody>
          <a:bodyPr/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f(S,T) = 12 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– 4 </a:t>
            </a:r>
            <a:r>
              <a:rPr lang="en-US" altLang="zh-CN" dirty="0">
                <a:latin typeface="Arial Rounded MT Bold" panose="020F0704030504030204" pitchFamily="34" charset="0"/>
              </a:rPr>
              <a:t>+ 11 = 19</a:t>
            </a:r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1CFF8AC2-4767-4358-990D-E0658FFE1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1583669"/>
            <a:ext cx="3670300" cy="965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graphicFrame>
        <p:nvGraphicFramePr>
          <p:cNvPr id="24582" name="Object 2">
            <a:extLst>
              <a:ext uri="{FF2B5EF4-FFF2-40B4-BE49-F238E27FC236}">
                <a16:creationId xmlns:a16="http://schemas.microsoft.com/office/drawing/2014/main" id="{F3A973E1-B8ED-4963-9D34-54F0D0B15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752" y="1759536"/>
          <a:ext cx="30734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5" name="Equation" r:id="rId4" imgW="1345616" imgH="355446" progId="Equation.3">
                  <p:embed/>
                </p:oleObj>
              </mc:Choice>
              <mc:Fallback>
                <p:oleObj name="Equation" r:id="rId4" imgW="1345616" imgH="355446" progId="Equation.3">
                  <p:embed/>
                  <p:pic>
                    <p:nvPicPr>
                      <p:cNvPr id="24582" name="Object 2">
                        <a:extLst>
                          <a:ext uri="{FF2B5EF4-FFF2-40B4-BE49-F238E27FC236}">
                            <a16:creationId xmlns:a16="http://schemas.microsoft.com/office/drawing/2014/main" id="{F3A973E1-B8ED-4963-9D34-54F0D0B15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759536"/>
                        <a:ext cx="30734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3">
            <a:extLst>
              <a:ext uri="{FF2B5EF4-FFF2-40B4-BE49-F238E27FC236}">
                <a16:creationId xmlns:a16="http://schemas.microsoft.com/office/drawing/2014/main" id="{6A57F498-A29C-41D9-AFC0-D2B9BB1BDD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4388" y="2749550"/>
          <a:ext cx="4606925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6" name="Picture Publisher Image" r:id="rId6" imgW="3514725" imgH="1857375" progId="PictPub.Image.8">
                  <p:embed/>
                </p:oleObj>
              </mc:Choice>
              <mc:Fallback>
                <p:oleObj name="Picture Publisher Image" r:id="rId6" imgW="3514725" imgH="1857375" progId="PictPub.Image.8">
                  <p:embed/>
                  <p:pic>
                    <p:nvPicPr>
                      <p:cNvPr id="24583" name="Object 3">
                        <a:extLst>
                          <a:ext uri="{FF2B5EF4-FFF2-40B4-BE49-F238E27FC236}">
                            <a16:creationId xmlns:a16="http://schemas.microsoft.com/office/drawing/2014/main" id="{6A57F498-A29C-41D9-AFC0-D2B9BB1BDD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2749550"/>
                        <a:ext cx="4606925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Line 7">
            <a:extLst>
              <a:ext uri="{FF2B5EF4-FFF2-40B4-BE49-F238E27FC236}">
                <a16:creationId xmlns:a16="http://schemas.microsoft.com/office/drawing/2014/main" id="{86957B31-D9CC-42EA-A51B-9351D8127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2636838"/>
            <a:ext cx="0" cy="31384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811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2F3AEC9F-B778-4378-B366-071C5B5B3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192087"/>
            <a:ext cx="78867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割的容量</a:t>
            </a:r>
            <a:r>
              <a:rPr lang="en-US" altLang="zh-C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</a:t>
            </a:r>
            <a:r>
              <a:rPr lang="en-US" altLang="zh-CN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(S,T)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F5F3BCA7-E992-4B9B-916A-2C915C200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78013" y="5842000"/>
            <a:ext cx="7772400" cy="596900"/>
          </a:xfrm>
          <a:noFill/>
        </p:spPr>
        <p:txBody>
          <a:bodyPr/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c(S,T)= 12+ 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0 </a:t>
            </a:r>
            <a:r>
              <a:rPr lang="en-US" altLang="zh-CN" dirty="0">
                <a:latin typeface="Arial Rounded MT Bold" panose="020F0704030504030204" pitchFamily="34" charset="0"/>
              </a:rPr>
              <a:t>+ 14 = 26</a:t>
            </a:r>
          </a:p>
        </p:txBody>
      </p:sp>
      <p:sp>
        <p:nvSpPr>
          <p:cNvPr id="25605" name="Rectangle 4">
            <a:extLst>
              <a:ext uri="{FF2B5EF4-FFF2-40B4-BE49-F238E27FC236}">
                <a16:creationId xmlns:a16="http://schemas.microsoft.com/office/drawing/2014/main" id="{7BA2F410-5E20-47CF-98D8-E24D0A66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1600200"/>
            <a:ext cx="3670300" cy="965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graphicFrame>
        <p:nvGraphicFramePr>
          <p:cNvPr id="25606" name="Object 2">
            <a:extLst>
              <a:ext uri="{FF2B5EF4-FFF2-40B4-BE49-F238E27FC236}">
                <a16:creationId xmlns:a16="http://schemas.microsoft.com/office/drawing/2014/main" id="{37425E69-E6E7-40F0-9A27-6470868461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5013" y="1765300"/>
          <a:ext cx="28987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9" name="Equation" r:id="rId4" imgW="1269449" imgH="355446" progId="Equation.3">
                  <p:embed/>
                </p:oleObj>
              </mc:Choice>
              <mc:Fallback>
                <p:oleObj name="Equation" r:id="rId4" imgW="1269449" imgH="355446" progId="Equation.3">
                  <p:embed/>
                  <p:pic>
                    <p:nvPicPr>
                      <p:cNvPr id="25606" name="Object 2">
                        <a:extLst>
                          <a:ext uri="{FF2B5EF4-FFF2-40B4-BE49-F238E27FC236}">
                            <a16:creationId xmlns:a16="http://schemas.microsoft.com/office/drawing/2014/main" id="{37425E69-E6E7-40F0-9A27-6470868461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1765300"/>
                        <a:ext cx="289877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3">
            <a:extLst>
              <a:ext uri="{FF2B5EF4-FFF2-40B4-BE49-F238E27FC236}">
                <a16:creationId xmlns:a16="http://schemas.microsoft.com/office/drawing/2014/main" id="{FD653763-3963-4C69-8356-243E6B6570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6450" y="2930525"/>
          <a:ext cx="4606925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0" name="Picture Publisher Image" r:id="rId6" imgW="3514725" imgH="1857375" progId="PictPub.Image.8">
                  <p:embed/>
                </p:oleObj>
              </mc:Choice>
              <mc:Fallback>
                <p:oleObj name="Picture Publisher Image" r:id="rId6" imgW="3514725" imgH="1857375" progId="PictPub.Image.8">
                  <p:embed/>
                  <p:pic>
                    <p:nvPicPr>
                      <p:cNvPr id="25607" name="Object 3">
                        <a:extLst>
                          <a:ext uri="{FF2B5EF4-FFF2-40B4-BE49-F238E27FC236}">
                            <a16:creationId xmlns:a16="http://schemas.microsoft.com/office/drawing/2014/main" id="{FD653763-3963-4C69-8356-243E6B6570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930525"/>
                        <a:ext cx="4606925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Line 7">
            <a:extLst>
              <a:ext uri="{FF2B5EF4-FFF2-40B4-BE49-F238E27FC236}">
                <a16:creationId xmlns:a16="http://schemas.microsoft.com/office/drawing/2014/main" id="{E117AB0D-EBC6-402A-8E7B-DE21322B5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2636838"/>
            <a:ext cx="0" cy="31384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089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5F358-C780-EF45-9331-6E11CF37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最小割</a:t>
            </a:r>
            <a:r>
              <a:rPr kumimoji="1" lang="en-US" altLang="zh-CN" dirty="0">
                <a:solidFill>
                  <a:schemeClr val="accent2"/>
                </a:solidFill>
              </a:rPr>
              <a:t>/</a:t>
            </a:r>
            <a:r>
              <a:rPr kumimoji="1" lang="zh-CN" altLang="en-US" dirty="0">
                <a:solidFill>
                  <a:schemeClr val="accent2"/>
                </a:solidFill>
              </a:rPr>
              <a:t>最小切割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8160F-77A8-5D4F-AF74-9CFDA8493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一个网络的最小切割是整个网络中容量最小的切割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DB5D2-6818-DA4B-B933-517069B3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54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3DDBB5-DFCC-0A46-B65D-235ECA3AB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0558"/>
            <a:ext cx="5659189" cy="34609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2CE6DD-FE99-9340-86FB-0218D043E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26" y="3094434"/>
            <a:ext cx="5650808" cy="30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0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CFD848D7-256F-44BD-9B4A-037E21864F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3713" y="288925"/>
            <a:ext cx="8229600" cy="668338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增广路径</a:t>
            </a:r>
            <a:r>
              <a:rPr lang="en-US" altLang="zh-CN" dirty="0">
                <a:solidFill>
                  <a:schemeClr val="accent2"/>
                </a:solidFill>
              </a:rPr>
              <a:t>–</a:t>
            </a:r>
            <a:r>
              <a:rPr lang="zh-CN" altLang="en-US" dirty="0">
                <a:solidFill>
                  <a:schemeClr val="accent2"/>
                </a:solidFill>
              </a:rPr>
              <a:t>例子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EC3E564-45F7-41F3-A011-CEAE02B874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0518" y="1273969"/>
            <a:ext cx="8462963" cy="1158875"/>
          </a:xfrm>
          <a:noFill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割的容量</a:t>
            </a:r>
            <a:r>
              <a:rPr lang="en-US" altLang="zh-CN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	= </a:t>
            </a:r>
            <a:r>
              <a:rPr lang="zh-CN" alt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最大可能通过割的流量</a:t>
            </a:r>
            <a:endParaRPr lang="en-US" altLang="zh-CN" sz="2400" b="1" dirty="0">
              <a:solidFill>
                <a:srgbClr val="00B05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	= 12 + 7 + 4 = 23</a:t>
            </a:r>
          </a:p>
        </p:txBody>
      </p:sp>
      <p:sp>
        <p:nvSpPr>
          <p:cNvPr id="26629" name="Text Box 4">
            <a:extLst>
              <a:ext uri="{FF2B5EF4-FFF2-40B4-BE49-F238E27FC236}">
                <a16:creationId xmlns:a16="http://schemas.microsoft.com/office/drawing/2014/main" id="{5E4B95C3-F2D2-47C2-8D20-EDC0E94A5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5537200"/>
            <a:ext cx="709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 sz="2400">
              <a:latin typeface="Comic Sans MS" panose="030F0702030302020204" pitchFamily="66" charset="0"/>
            </a:endParaRPr>
          </a:p>
        </p:txBody>
      </p:sp>
      <p:graphicFrame>
        <p:nvGraphicFramePr>
          <p:cNvPr id="26630" name="Object 2">
            <a:extLst>
              <a:ext uri="{FF2B5EF4-FFF2-40B4-BE49-F238E27FC236}">
                <a16:creationId xmlns:a16="http://schemas.microsoft.com/office/drawing/2014/main" id="{2DBEDB23-5C81-4B27-A89D-FE139138F9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7750" y="2501900"/>
          <a:ext cx="5994400" cy="266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Picture Publisher Image" r:id="rId4" imgW="3771900" imgH="1676400" progId="PictPub.Image.8">
                  <p:embed/>
                </p:oleObj>
              </mc:Choice>
              <mc:Fallback>
                <p:oleObj name="Picture Publisher Image" r:id="rId4" imgW="3771900" imgH="1676400" progId="PictPub.Image.8">
                  <p:embed/>
                  <p:pic>
                    <p:nvPicPr>
                      <p:cNvPr id="26630" name="Object 2">
                        <a:extLst>
                          <a:ext uri="{FF2B5EF4-FFF2-40B4-BE49-F238E27FC236}">
                            <a16:creationId xmlns:a16="http://schemas.microsoft.com/office/drawing/2014/main" id="{2DBEDB23-5C81-4B27-A89D-FE139138F9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501900"/>
                        <a:ext cx="5994400" cy="266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Line 6">
            <a:extLst>
              <a:ext uri="{FF2B5EF4-FFF2-40B4-BE49-F238E27FC236}">
                <a16:creationId xmlns:a16="http://schemas.microsoft.com/office/drawing/2014/main" id="{DBD68249-C130-44DE-BB33-271467149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8200" y="2476500"/>
            <a:ext cx="3225800" cy="2819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98407" name="Text Box 7">
            <a:extLst>
              <a:ext uri="{FF2B5EF4-FFF2-40B4-BE49-F238E27FC236}">
                <a16:creationId xmlns:a16="http://schemas.microsoft.com/office/drawing/2014/main" id="{BA39E731-76EE-491B-B650-99EB6D3E4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76850"/>
            <a:ext cx="8432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该网络的流量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最多不超过</a:t>
            </a:r>
            <a:r>
              <a:rPr lang="en-US" altLang="zh-CN" sz="2400" dirty="0">
                <a:latin typeface="+mn-ea"/>
                <a:ea typeface="+mn-ea"/>
              </a:rPr>
              <a:t>23.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上图中网络流量确实达到了</a:t>
            </a:r>
            <a:r>
              <a:rPr lang="en-US" altLang="zh-CN" sz="2400" dirty="0">
                <a:latin typeface="+mn-ea"/>
                <a:ea typeface="+mn-ea"/>
              </a:rPr>
              <a:t>23, </a:t>
            </a:r>
            <a:r>
              <a:rPr lang="zh-CN" altLang="en-US" sz="2400" dirty="0">
                <a:latin typeface="+mn-ea"/>
                <a:ea typeface="+mn-ea"/>
              </a:rPr>
              <a:t>因为我们选取了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最小割</a:t>
            </a:r>
            <a:r>
              <a:rPr lang="en-US" altLang="zh-CN" sz="2400" dirty="0">
                <a:latin typeface="+mn-ea"/>
                <a:ea typeface="+mn-ea"/>
              </a:rPr>
              <a:t>.</a:t>
            </a:r>
          </a:p>
        </p:txBody>
      </p:sp>
      <p:sp>
        <p:nvSpPr>
          <p:cNvPr id="26633" name="Text Box 8">
            <a:extLst>
              <a:ext uri="{FF2B5EF4-FFF2-40B4-BE49-F238E27FC236}">
                <a16:creationId xmlns:a16="http://schemas.microsoft.com/office/drawing/2014/main" id="{82B428AC-809A-4962-A87A-A328C809B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888" y="3349625"/>
            <a:ext cx="2043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latin typeface="Comic Sans MS" panose="030F0702030302020204" pitchFamily="66" charset="0"/>
              </a:rPr>
              <a:t>Flow(2)</a:t>
            </a:r>
          </a:p>
        </p:txBody>
      </p:sp>
      <p:sp>
        <p:nvSpPr>
          <p:cNvPr id="26634" name="Text Box 9">
            <a:extLst>
              <a:ext uri="{FF2B5EF4-FFF2-40B4-BE49-F238E27FC236}">
                <a16:creationId xmlns:a16="http://schemas.microsoft.com/office/drawing/2014/main" id="{E322F0A6-A29C-43E9-A6AF-9019DB76B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053013"/>
            <a:ext cx="64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0000"/>
                </a:solidFill>
                <a:latin typeface="Comic Sans MS" panose="030F0702030302020204" pitchFamily="66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12020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8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8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8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8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7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FFDC9C2C-293E-48E3-A0C6-0C8799207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55675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chemeClr val="accent2"/>
                </a:solidFill>
              </a:rPr>
              <a:t>网络流与割流量</a:t>
            </a:r>
            <a:endParaRPr lang="en-US" altLang="zh-CN" sz="4000" dirty="0">
              <a:solidFill>
                <a:schemeClr val="accent2"/>
              </a:solidFill>
            </a:endParaRP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1E778DA-6934-4971-920F-CF5E825C44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62088"/>
            <a:ext cx="7772400" cy="4114800"/>
          </a:xfrm>
          <a:noFill/>
        </p:spPr>
        <p:txBody>
          <a:bodyPr/>
          <a:lstStyle/>
          <a:p>
            <a:r>
              <a:rPr lang="zh-CN" altLang="en-US" dirty="0">
                <a:latin typeface="Arial Rounded MT Bold" panose="020F0704030504030204" pitchFamily="34" charset="0"/>
              </a:rPr>
              <a:t>通过任意割的流量与网络流量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|f|</a:t>
            </a:r>
            <a:r>
              <a:rPr lang="zh-CN" altLang="en-US" dirty="0">
                <a:latin typeface="Arial Rounded MT Bold" panose="020F0704030504030204" pitchFamily="34" charset="0"/>
              </a:rPr>
              <a:t>相等</a:t>
            </a:r>
            <a:r>
              <a:rPr lang="en-US" altLang="zh-CN" dirty="0">
                <a:latin typeface="Arial Rounded MT Bold" panose="020F0704030504030204" pitchFamily="34" charset="0"/>
              </a:rPr>
              <a:t>.</a:t>
            </a:r>
          </a:p>
        </p:txBody>
      </p:sp>
      <p:graphicFrame>
        <p:nvGraphicFramePr>
          <p:cNvPr id="27653" name="Object 2">
            <a:extLst>
              <a:ext uri="{FF2B5EF4-FFF2-40B4-BE49-F238E27FC236}">
                <a16:creationId xmlns:a16="http://schemas.microsoft.com/office/drawing/2014/main" id="{F84780F6-8997-488E-BD6C-B8572CFED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850" y="2794000"/>
          <a:ext cx="6953250" cy="309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Picture Publisher Image" r:id="rId4" imgW="3771900" imgH="1676400" progId="PictPub.Image.8">
                  <p:embed/>
                </p:oleObj>
              </mc:Choice>
              <mc:Fallback>
                <p:oleObj name="Picture Publisher Image" r:id="rId4" imgW="3771900" imgH="1676400" progId="PictPub.Image.8">
                  <p:embed/>
                  <p:pic>
                    <p:nvPicPr>
                      <p:cNvPr id="27653" name="Object 2">
                        <a:extLst>
                          <a:ext uri="{FF2B5EF4-FFF2-40B4-BE49-F238E27FC236}">
                            <a16:creationId xmlns:a16="http://schemas.microsoft.com/office/drawing/2014/main" id="{F84780F6-8997-488E-BD6C-B8572CFED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2794000"/>
                        <a:ext cx="6953250" cy="309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2501" name="Line 5">
            <a:extLst>
              <a:ext uri="{FF2B5EF4-FFF2-40B4-BE49-F238E27FC236}">
                <a16:creationId xmlns:a16="http://schemas.microsoft.com/office/drawing/2014/main" id="{08D57E29-A5C3-49E8-8B9B-578DD2A36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4200" y="2717800"/>
            <a:ext cx="1244600" cy="3530600"/>
          </a:xfrm>
          <a:prstGeom prst="line">
            <a:avLst/>
          </a:prstGeom>
          <a:noFill/>
          <a:ln w="444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02502" name="Line 6">
            <a:extLst>
              <a:ext uri="{FF2B5EF4-FFF2-40B4-BE49-F238E27FC236}">
                <a16:creationId xmlns:a16="http://schemas.microsoft.com/office/drawing/2014/main" id="{6905AFDA-1DCB-4A75-B3C0-DDDDB1EFC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794000"/>
            <a:ext cx="2451100" cy="3441700"/>
          </a:xfrm>
          <a:prstGeom prst="line">
            <a:avLst/>
          </a:prstGeom>
          <a:noFill/>
          <a:ln w="444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02503" name="Line 7">
            <a:extLst>
              <a:ext uri="{FF2B5EF4-FFF2-40B4-BE49-F238E27FC236}">
                <a16:creationId xmlns:a16="http://schemas.microsoft.com/office/drawing/2014/main" id="{1615D9E5-BCF9-4C40-87EB-B685C8950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5300" y="2730500"/>
            <a:ext cx="1943100" cy="3479800"/>
          </a:xfrm>
          <a:prstGeom prst="line">
            <a:avLst/>
          </a:prstGeom>
          <a:noFill/>
          <a:ln w="444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1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>
            <a:extLst>
              <a:ext uri="{FF2B5EF4-FFF2-40B4-BE49-F238E27FC236}">
                <a16:creationId xmlns:a16="http://schemas.microsoft.com/office/drawing/2014/main" id="{134A1752-F7FA-4156-8EE7-85D1E25466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850" y="2794000"/>
          <a:ext cx="6953250" cy="309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Picture Publisher Image" r:id="rId4" imgW="3771900" imgH="1676400" progId="PictPub.Image.8">
                  <p:embed/>
                </p:oleObj>
              </mc:Choice>
              <mc:Fallback>
                <p:oleObj name="Picture Publisher Image" r:id="rId4" imgW="3771900" imgH="1676400" progId="PictPub.Image.8">
                  <p:embed/>
                  <p:pic>
                    <p:nvPicPr>
                      <p:cNvPr id="28674" name="Object 2">
                        <a:extLst>
                          <a:ext uri="{FF2B5EF4-FFF2-40B4-BE49-F238E27FC236}">
                            <a16:creationId xmlns:a16="http://schemas.microsoft.com/office/drawing/2014/main" id="{134A1752-F7FA-4156-8EE7-85D1E25466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2794000"/>
                        <a:ext cx="6953250" cy="309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Rectangle 2">
            <a:extLst>
              <a:ext uri="{FF2B5EF4-FFF2-40B4-BE49-F238E27FC236}">
                <a16:creationId xmlns:a16="http://schemas.microsoft.com/office/drawing/2014/main" id="{4B91EEF3-DF4B-4282-A87C-F8348BCA0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163" y="266700"/>
            <a:ext cx="78867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网络流量的上界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C7EC61F2-5DFD-4622-B226-68C4163F4C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92263"/>
            <a:ext cx="7772400" cy="914400"/>
          </a:xfrm>
          <a:noFill/>
        </p:spPr>
        <p:txBody>
          <a:bodyPr>
            <a:normAutofit/>
          </a:bodyPr>
          <a:lstStyle/>
          <a:p>
            <a:r>
              <a:rPr lang="zh-CN" altLang="en-US" sz="2800" dirty="0">
                <a:latin typeface="Arial Rounded MT Bold" panose="020F0704030504030204" pitchFamily="34" charset="0"/>
              </a:rPr>
              <a:t>网络中任意一个割的容量都是网络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latin typeface="Arial Rounded MT Bold" panose="020F0704030504030204" pitchFamily="34" charset="0"/>
              </a:rPr>
              <a:t>的最大流量的上界</a:t>
            </a:r>
            <a:endParaRPr lang="en-US" altLang="zh-CN" sz="2800" dirty="0">
              <a:latin typeface="Arial Rounded MT Bold" panose="020F0704030504030204" pitchFamily="34" charset="0"/>
            </a:endParaRPr>
          </a:p>
        </p:txBody>
      </p:sp>
      <p:sp>
        <p:nvSpPr>
          <p:cNvPr id="28678" name="Line 5">
            <a:extLst>
              <a:ext uri="{FF2B5EF4-FFF2-40B4-BE49-F238E27FC236}">
                <a16:creationId xmlns:a16="http://schemas.microsoft.com/office/drawing/2014/main" id="{5CDAD9D2-2A70-4167-91DB-EC0B95D68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5300" y="2730500"/>
            <a:ext cx="1943100" cy="3479800"/>
          </a:xfrm>
          <a:prstGeom prst="line">
            <a:avLst/>
          </a:prstGeom>
          <a:noFill/>
          <a:ln w="444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7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7F660154-2DFE-4CD2-83E6-CA96A176B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</a:rPr>
              <a:t>最大流最小割定理</a:t>
            </a:r>
            <a:endParaRPr lang="en-US" altLang="zh-CN" sz="4400" dirty="0">
              <a:solidFill>
                <a:schemeClr val="accent2"/>
              </a:solidFill>
            </a:endParaRPr>
          </a:p>
        </p:txBody>
      </p:sp>
      <p:sp>
        <p:nvSpPr>
          <p:cNvPr id="1004547" name="Rectangle 3">
            <a:extLst>
              <a:ext uri="{FF2B5EF4-FFF2-40B4-BE49-F238E27FC236}">
                <a16:creationId xmlns:a16="http://schemas.microsoft.com/office/drawing/2014/main" id="{C999DE3F-760B-4423-B2C4-B19A1DA78C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8138" y="1690689"/>
            <a:ext cx="8031162" cy="4114800"/>
          </a:xfrm>
          <a:noFill/>
        </p:spPr>
        <p:txBody>
          <a:bodyPr>
            <a:normAutofit/>
          </a:bodyPr>
          <a:lstStyle/>
          <a:p>
            <a:pPr marL="381000" indent="-381000">
              <a:lnSpc>
                <a:spcPct val="150000"/>
              </a:lnSpc>
            </a:pPr>
            <a:r>
              <a:rPr lang="zh-CN" altLang="en-US" sz="3200" dirty="0">
                <a:latin typeface="Arial Rounded MT Bold" panose="020F0704030504030204" pitchFamily="34" charset="0"/>
              </a:rPr>
              <a:t>假设</a:t>
            </a:r>
            <a:r>
              <a:rPr lang="en-US" altLang="zh-CN" sz="3200" dirty="0">
                <a:latin typeface="Arial Rounded MT Bold" panose="020F0704030504030204" pitchFamily="34" charset="0"/>
              </a:rPr>
              <a:t>f</a:t>
            </a:r>
            <a:r>
              <a:rPr lang="zh-CN" altLang="en-US" sz="3200" dirty="0">
                <a:latin typeface="Arial Rounded MT Bold" panose="020F0704030504030204" pitchFamily="34" charset="0"/>
              </a:rPr>
              <a:t>是流网络</a:t>
            </a:r>
            <a:r>
              <a:rPr lang="en-US" altLang="zh-CN" sz="3200" dirty="0">
                <a:latin typeface="Arial Rounded MT Bold" panose="020F0704030504030204" pitchFamily="34" charset="0"/>
              </a:rPr>
              <a:t>G=(V,E)</a:t>
            </a:r>
            <a:r>
              <a:rPr lang="zh-CN" altLang="en-US" sz="3200" dirty="0">
                <a:latin typeface="Arial Rounded MT Bold" panose="020F0704030504030204" pitchFamily="34" charset="0"/>
              </a:rPr>
              <a:t>上的一个流</a:t>
            </a:r>
            <a:r>
              <a:rPr lang="en-US" altLang="zh-CN" sz="3200" dirty="0">
                <a:latin typeface="Arial Rounded MT Bold" panose="020F0704030504030204" pitchFamily="34" charset="0"/>
              </a:rPr>
              <a:t>, s </a:t>
            </a:r>
            <a:r>
              <a:rPr lang="zh-CN" altLang="en-US" sz="3200" dirty="0">
                <a:latin typeface="Arial Rounded MT Bold" panose="020F0704030504030204" pitchFamily="34" charset="0"/>
              </a:rPr>
              <a:t>和</a:t>
            </a:r>
            <a:r>
              <a:rPr lang="en-US" altLang="zh-CN" sz="3200" dirty="0">
                <a:latin typeface="Arial Rounded MT Bold" panose="020F0704030504030204" pitchFamily="34" charset="0"/>
              </a:rPr>
              <a:t>t</a:t>
            </a:r>
            <a:r>
              <a:rPr lang="zh-CN" altLang="en-US" sz="3200" dirty="0">
                <a:latin typeface="Arial Rounded MT Bold" panose="020F0704030504030204" pitchFamily="34" charset="0"/>
              </a:rPr>
              <a:t>分别为源点和汇点</a:t>
            </a:r>
            <a:r>
              <a:rPr lang="en-US" altLang="zh-CN" sz="3200" dirty="0">
                <a:latin typeface="Arial Rounded MT Bold" panose="020F0704030504030204" pitchFamily="34" charset="0"/>
              </a:rPr>
              <a:t>, </a:t>
            </a:r>
            <a:r>
              <a:rPr lang="zh-CN" altLang="en-US" sz="3200" dirty="0">
                <a:latin typeface="Arial Rounded MT Bold" panose="020F0704030504030204" pitchFamily="34" charset="0"/>
              </a:rPr>
              <a:t>则以下条件等价</a:t>
            </a:r>
            <a:r>
              <a:rPr lang="en-US" altLang="zh-CN" sz="3200" dirty="0">
                <a:latin typeface="Arial Rounded MT Bold" panose="020F07040305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 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是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中的最大流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剩余网络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中不包含任何增广路径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.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存在割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(S, T)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，使得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|f| = c(S,T).</a:t>
            </a:r>
          </a:p>
        </p:txBody>
      </p:sp>
    </p:spTree>
    <p:extLst>
      <p:ext uri="{BB962C8B-B14F-4D97-AF65-F5344CB8AC3E}">
        <p14:creationId xmlns:p14="http://schemas.microsoft.com/office/powerpoint/2010/main" val="222902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7" grpId="0" build="p" bldLvl="2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7F660154-2DFE-4CD2-83E6-CA96A176B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42974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</a:rPr>
              <a:t>最大流最小割定理</a:t>
            </a:r>
            <a:endParaRPr lang="en-US" altLang="zh-CN" sz="4400" dirty="0">
              <a:solidFill>
                <a:schemeClr val="accent2"/>
              </a:solidFill>
            </a:endParaRPr>
          </a:p>
        </p:txBody>
      </p:sp>
      <p:sp>
        <p:nvSpPr>
          <p:cNvPr id="1004547" name="Rectangle 3">
            <a:extLst>
              <a:ext uri="{FF2B5EF4-FFF2-40B4-BE49-F238E27FC236}">
                <a16:creationId xmlns:a16="http://schemas.microsoft.com/office/drawing/2014/main" id="{C999DE3F-760B-4423-B2C4-B19A1DA78C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8938" y="1536700"/>
            <a:ext cx="8031162" cy="4864100"/>
          </a:xfrm>
          <a:noFill/>
        </p:spPr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150000"/>
              </a:lnSpc>
            </a:pPr>
            <a:r>
              <a:rPr lang="zh-CN" altLang="en-US" sz="3200" dirty="0">
                <a:latin typeface="Arial Rounded MT Bold" panose="020F0704030504030204" pitchFamily="34" charset="0"/>
              </a:rPr>
              <a:t>假设</a:t>
            </a:r>
            <a:r>
              <a:rPr lang="en-US" altLang="zh-CN" sz="3200" dirty="0">
                <a:latin typeface="Arial Rounded MT Bold" panose="020F0704030504030204" pitchFamily="34" charset="0"/>
              </a:rPr>
              <a:t>f</a:t>
            </a:r>
            <a:r>
              <a:rPr lang="zh-CN" altLang="en-US" sz="3200" dirty="0">
                <a:latin typeface="Arial Rounded MT Bold" panose="020F0704030504030204" pitchFamily="34" charset="0"/>
              </a:rPr>
              <a:t>是流网络</a:t>
            </a:r>
            <a:r>
              <a:rPr lang="en-US" altLang="zh-CN" sz="3200" dirty="0">
                <a:latin typeface="Arial Rounded MT Bold" panose="020F0704030504030204" pitchFamily="34" charset="0"/>
              </a:rPr>
              <a:t>G=(V,E)</a:t>
            </a:r>
            <a:r>
              <a:rPr lang="zh-CN" altLang="en-US" sz="3200" dirty="0">
                <a:latin typeface="Arial Rounded MT Bold" panose="020F0704030504030204" pitchFamily="34" charset="0"/>
              </a:rPr>
              <a:t>上的一个流</a:t>
            </a:r>
            <a:r>
              <a:rPr lang="en-US" altLang="zh-CN" sz="3200" dirty="0">
                <a:latin typeface="Arial Rounded MT Bold" panose="020F0704030504030204" pitchFamily="34" charset="0"/>
              </a:rPr>
              <a:t>, s </a:t>
            </a:r>
            <a:r>
              <a:rPr lang="zh-CN" altLang="en-US" sz="3200" dirty="0">
                <a:latin typeface="Arial Rounded MT Bold" panose="020F0704030504030204" pitchFamily="34" charset="0"/>
              </a:rPr>
              <a:t>和</a:t>
            </a:r>
            <a:r>
              <a:rPr lang="en-US" altLang="zh-CN" sz="3200" dirty="0">
                <a:latin typeface="Arial Rounded MT Bold" panose="020F0704030504030204" pitchFamily="34" charset="0"/>
              </a:rPr>
              <a:t>t</a:t>
            </a:r>
            <a:r>
              <a:rPr lang="zh-CN" altLang="en-US" sz="3200" dirty="0">
                <a:latin typeface="Arial Rounded MT Bold" panose="020F0704030504030204" pitchFamily="34" charset="0"/>
              </a:rPr>
              <a:t>分别为源点和汇点</a:t>
            </a:r>
            <a:r>
              <a:rPr lang="en-US" altLang="zh-CN" sz="3200" dirty="0">
                <a:latin typeface="Arial Rounded MT Bold" panose="020F0704030504030204" pitchFamily="34" charset="0"/>
              </a:rPr>
              <a:t>, </a:t>
            </a:r>
            <a:r>
              <a:rPr lang="zh-CN" altLang="en-US" sz="3200" dirty="0">
                <a:latin typeface="Arial Rounded MT Bold" panose="020F0704030504030204" pitchFamily="34" charset="0"/>
              </a:rPr>
              <a:t>则以下条件等价</a:t>
            </a:r>
            <a:r>
              <a:rPr lang="en-US" altLang="zh-CN" sz="3200" dirty="0">
                <a:latin typeface="Arial Rounded MT Bold" panose="020F07040305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800" dirty="0">
                <a:latin typeface="Arial Rounded MT Bold" panose="020F0704030504030204" pitchFamily="34" charset="0"/>
              </a:rPr>
              <a:t>f </a:t>
            </a:r>
            <a:r>
              <a:rPr lang="zh-CN" altLang="en-US" sz="2800" dirty="0">
                <a:latin typeface="Arial Rounded MT Bold" panose="020F0704030504030204" pitchFamily="34" charset="0"/>
              </a:rPr>
              <a:t>是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latin typeface="Arial Rounded MT Bold" panose="020F0704030504030204" pitchFamily="34" charset="0"/>
              </a:rPr>
              <a:t>中的最大流</a:t>
            </a:r>
            <a:r>
              <a:rPr lang="en-US" altLang="zh-CN" sz="2800" dirty="0">
                <a:latin typeface="Arial Rounded MT Bold" panose="020F07040305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Arial Rounded MT Bold" panose="020F0704030504030204" pitchFamily="34" charset="0"/>
              </a:rPr>
              <a:t>剩余网络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latin typeface="Arial Rounded MT Bold" panose="020F0704030504030204" pitchFamily="34" charset="0"/>
              </a:rPr>
              <a:t>中不包含任何增广路径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存在割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(S, T)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，使得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|f| = c(S,T).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证明：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1-&gt;2 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反证法：如果剩余网络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中包含一条增广路径，我们可以利用这条增广路径增加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的流量，与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 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是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中的最大流矛盾</a:t>
            </a:r>
            <a:endParaRPr lang="en-US" altLang="zh-CN" sz="2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1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7" grpId="0" build="p" bldLvl="2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F647C-310A-AF4C-BE13-C0FBD1ED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8B39E53-872F-5042-AA5C-F33EC3BA9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971" y="0"/>
            <a:ext cx="9157972" cy="57345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021BC-464C-764C-B117-33D845CF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69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7F660154-2DFE-4CD2-83E6-CA96A176B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99218"/>
            <a:ext cx="78867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最大流最小割定理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004547" name="Rectangle 3">
            <a:extLst>
              <a:ext uri="{FF2B5EF4-FFF2-40B4-BE49-F238E27FC236}">
                <a16:creationId xmlns:a16="http://schemas.microsoft.com/office/drawing/2014/main" id="{C999DE3F-760B-4423-B2C4-B19A1DA78C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0838" y="1424781"/>
            <a:ext cx="8031162" cy="5039519"/>
          </a:xfrm>
          <a:noFill/>
        </p:spPr>
        <p:txBody>
          <a:bodyPr>
            <a:normAutofit fontScale="85000" lnSpcReduction="10000"/>
          </a:bodyPr>
          <a:lstStyle/>
          <a:p>
            <a:pPr marL="381000" indent="-381000">
              <a:lnSpc>
                <a:spcPct val="150000"/>
              </a:lnSpc>
            </a:pPr>
            <a:r>
              <a:rPr lang="zh-CN" altLang="en-US" sz="3200" dirty="0">
                <a:latin typeface="Arial Rounded MT Bold" panose="020F0704030504030204" pitchFamily="34" charset="0"/>
              </a:rPr>
              <a:t>假设</a:t>
            </a:r>
            <a:r>
              <a:rPr lang="en-US" altLang="zh-CN" sz="3200" dirty="0">
                <a:latin typeface="Arial Rounded MT Bold" panose="020F0704030504030204" pitchFamily="34" charset="0"/>
              </a:rPr>
              <a:t>f</a:t>
            </a:r>
            <a:r>
              <a:rPr lang="zh-CN" altLang="en-US" sz="3200" dirty="0">
                <a:latin typeface="Arial Rounded MT Bold" panose="020F0704030504030204" pitchFamily="34" charset="0"/>
              </a:rPr>
              <a:t>是流网络</a:t>
            </a:r>
            <a:r>
              <a:rPr lang="en-US" altLang="zh-CN" sz="3200" dirty="0">
                <a:latin typeface="Arial Rounded MT Bold" panose="020F0704030504030204" pitchFamily="34" charset="0"/>
              </a:rPr>
              <a:t>G=(V,E)</a:t>
            </a:r>
            <a:r>
              <a:rPr lang="zh-CN" altLang="en-US" sz="3200" dirty="0">
                <a:latin typeface="Arial Rounded MT Bold" panose="020F0704030504030204" pitchFamily="34" charset="0"/>
              </a:rPr>
              <a:t>上的一个流</a:t>
            </a:r>
            <a:r>
              <a:rPr lang="en-US" altLang="zh-CN" sz="3200" dirty="0">
                <a:latin typeface="Arial Rounded MT Bold" panose="020F0704030504030204" pitchFamily="34" charset="0"/>
              </a:rPr>
              <a:t>, s </a:t>
            </a:r>
            <a:r>
              <a:rPr lang="zh-CN" altLang="en-US" sz="3200" dirty="0">
                <a:latin typeface="Arial Rounded MT Bold" panose="020F0704030504030204" pitchFamily="34" charset="0"/>
              </a:rPr>
              <a:t>和</a:t>
            </a:r>
            <a:r>
              <a:rPr lang="en-US" altLang="zh-CN" sz="3200" dirty="0">
                <a:latin typeface="Arial Rounded MT Bold" panose="020F0704030504030204" pitchFamily="34" charset="0"/>
              </a:rPr>
              <a:t>t</a:t>
            </a:r>
            <a:r>
              <a:rPr lang="zh-CN" altLang="en-US" sz="3200" dirty="0">
                <a:latin typeface="Arial Rounded MT Bold" panose="020F0704030504030204" pitchFamily="34" charset="0"/>
              </a:rPr>
              <a:t>分别为源点和汇点</a:t>
            </a:r>
            <a:r>
              <a:rPr lang="en-US" altLang="zh-CN" sz="3200" dirty="0">
                <a:latin typeface="Arial Rounded MT Bold" panose="020F0704030504030204" pitchFamily="34" charset="0"/>
              </a:rPr>
              <a:t>, </a:t>
            </a:r>
            <a:r>
              <a:rPr lang="zh-CN" altLang="en-US" sz="3200" dirty="0">
                <a:latin typeface="Arial Rounded MT Bold" panose="020F0704030504030204" pitchFamily="34" charset="0"/>
              </a:rPr>
              <a:t>则以下条件等价</a:t>
            </a:r>
            <a:r>
              <a:rPr lang="en-US" altLang="zh-CN" sz="3200" dirty="0">
                <a:latin typeface="Arial Rounded MT Bold" panose="020F07040305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f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是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中的最大流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Arial Rounded MT Bold" panose="020F0704030504030204" pitchFamily="34" charset="0"/>
              </a:rPr>
              <a:t>剩余网络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latin typeface="Arial Rounded MT Bold" panose="020F0704030504030204" pitchFamily="34" charset="0"/>
              </a:rPr>
              <a:t>中不包含任何增广路径</a:t>
            </a:r>
            <a:r>
              <a:rPr lang="en-US" altLang="zh-CN" sz="2800" dirty="0">
                <a:latin typeface="Arial Rounded MT Bold" panose="020F0704030504030204" pitchFamily="34" charset="0"/>
              </a:rPr>
              <a:t>.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Arial Rounded MT Bold" panose="020F0704030504030204" pitchFamily="34" charset="0"/>
              </a:rPr>
              <a:t>存在割</a:t>
            </a:r>
            <a:r>
              <a:rPr lang="en-US" altLang="zh-CN" sz="2800" dirty="0">
                <a:latin typeface="Arial Rounded MT Bold" panose="020F0704030504030204" pitchFamily="34" charset="0"/>
              </a:rPr>
              <a:t>(S, T)</a:t>
            </a:r>
            <a:r>
              <a:rPr lang="zh-CN" altLang="en-US" sz="2800" dirty="0">
                <a:latin typeface="Arial Rounded MT Bold" panose="020F0704030504030204" pitchFamily="34" charset="0"/>
              </a:rPr>
              <a:t>，使得</a:t>
            </a:r>
            <a:r>
              <a:rPr lang="en-US" altLang="zh-CN" sz="2800" dirty="0">
                <a:latin typeface="Arial Rounded MT Bold" panose="020F0704030504030204" pitchFamily="34" charset="0"/>
              </a:rPr>
              <a:t>|f| = c(S,T).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证明：</a:t>
            </a:r>
            <a:r>
              <a:rPr lang="en-US" altLang="zh-CN" sz="2800" dirty="0">
                <a:latin typeface="Arial Rounded MT Bold" panose="020F0704030504030204" pitchFamily="34" charset="0"/>
              </a:rPr>
              <a:t>2-&gt;3</a:t>
            </a:r>
            <a:r>
              <a:rPr lang="zh-CN" altLang="en-US" sz="2800" dirty="0">
                <a:latin typeface="Arial Rounded MT Bold" panose="020F0704030504030204" pitchFamily="34" charset="0"/>
              </a:rPr>
              <a:t>，如果剩余网络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latin typeface="Arial Rounded MT Bold" panose="020F0704030504030204" pitchFamily="34" charset="0"/>
              </a:rPr>
              <a:t>中不包含任何增广路径，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设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f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中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能到达的点组成集合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，其他点组成</a:t>
            </a:r>
            <a:r>
              <a:rPr lang="en-US" altLang="zh-CN" sz="2800" dirty="0"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latin typeface="Arial Rounded MT Bold" panose="020F0704030504030204" pitchFamily="34" charset="0"/>
              </a:rPr>
              <a:t>。由于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en-US" altLang="zh-CN" sz="2800" baseline="-25000" dirty="0">
                <a:latin typeface="Arial Rounded MT Bold" panose="020F0704030504030204" pitchFamily="34" charset="0"/>
              </a:rPr>
              <a:t>f</a:t>
            </a:r>
            <a:r>
              <a:rPr lang="zh-CN" altLang="en-US" sz="2800" dirty="0">
                <a:latin typeface="Arial Rounded MT Bold" panose="020F0704030504030204" pitchFamily="34" charset="0"/>
              </a:rPr>
              <a:t>中没有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latin typeface="Arial Rounded MT Bold" panose="020F0704030504030204" pitchFamily="34" charset="0"/>
              </a:rPr>
              <a:t>的边，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说明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中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的流量都满了</a:t>
            </a:r>
            <a:r>
              <a:rPr lang="zh-CN" altLang="en-US" sz="2800" dirty="0">
                <a:latin typeface="Arial Rounded MT Bold" panose="020F0704030504030204" pitchFamily="34" charset="0"/>
              </a:rPr>
              <a:t>，即</a:t>
            </a:r>
            <a:r>
              <a:rPr lang="en-US" altLang="zh-CN" sz="2800" dirty="0">
                <a:latin typeface="Arial Rounded MT Bold" panose="020F0704030504030204" pitchFamily="34" charset="0"/>
              </a:rPr>
              <a:t>|f| = c(S,T).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4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7" grpId="0" build="p" bldLvl="2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7F660154-2DFE-4CD2-83E6-CA96A176B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最大流最小割定理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004547" name="Rectangle 3">
            <a:extLst>
              <a:ext uri="{FF2B5EF4-FFF2-40B4-BE49-F238E27FC236}">
                <a16:creationId xmlns:a16="http://schemas.microsoft.com/office/drawing/2014/main" id="{C999DE3F-760B-4423-B2C4-B19A1DA78C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7038" y="1790700"/>
            <a:ext cx="8031162" cy="4889500"/>
          </a:xfrm>
          <a:noFill/>
        </p:spPr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150000"/>
              </a:lnSpc>
            </a:pPr>
            <a:r>
              <a:rPr lang="zh-CN" altLang="en-US" sz="3200" dirty="0">
                <a:latin typeface="Arial Rounded MT Bold" panose="020F0704030504030204" pitchFamily="34" charset="0"/>
              </a:rPr>
              <a:t>假设</a:t>
            </a:r>
            <a:r>
              <a:rPr lang="en-US" altLang="zh-CN" sz="3200" dirty="0">
                <a:latin typeface="Arial Rounded MT Bold" panose="020F0704030504030204" pitchFamily="34" charset="0"/>
              </a:rPr>
              <a:t>f</a:t>
            </a:r>
            <a:r>
              <a:rPr lang="zh-CN" altLang="en-US" sz="3200" dirty="0">
                <a:latin typeface="Arial Rounded MT Bold" panose="020F0704030504030204" pitchFamily="34" charset="0"/>
              </a:rPr>
              <a:t>是流网络</a:t>
            </a:r>
            <a:r>
              <a:rPr lang="en-US" altLang="zh-CN" sz="3200" dirty="0">
                <a:latin typeface="Arial Rounded MT Bold" panose="020F0704030504030204" pitchFamily="34" charset="0"/>
              </a:rPr>
              <a:t>G=(V,E)</a:t>
            </a:r>
            <a:r>
              <a:rPr lang="zh-CN" altLang="en-US" sz="3200" dirty="0">
                <a:latin typeface="Arial Rounded MT Bold" panose="020F0704030504030204" pitchFamily="34" charset="0"/>
              </a:rPr>
              <a:t>上的一个流</a:t>
            </a:r>
            <a:r>
              <a:rPr lang="en-US" altLang="zh-CN" sz="3200" dirty="0">
                <a:latin typeface="Arial Rounded MT Bold" panose="020F0704030504030204" pitchFamily="34" charset="0"/>
              </a:rPr>
              <a:t>, s </a:t>
            </a:r>
            <a:r>
              <a:rPr lang="zh-CN" altLang="en-US" sz="3200" dirty="0">
                <a:latin typeface="Arial Rounded MT Bold" panose="020F0704030504030204" pitchFamily="34" charset="0"/>
              </a:rPr>
              <a:t>和</a:t>
            </a:r>
            <a:r>
              <a:rPr lang="en-US" altLang="zh-CN" sz="3200" dirty="0">
                <a:latin typeface="Arial Rounded MT Bold" panose="020F0704030504030204" pitchFamily="34" charset="0"/>
              </a:rPr>
              <a:t>t</a:t>
            </a:r>
            <a:r>
              <a:rPr lang="zh-CN" altLang="en-US" sz="3200" dirty="0">
                <a:latin typeface="Arial Rounded MT Bold" panose="020F0704030504030204" pitchFamily="34" charset="0"/>
              </a:rPr>
              <a:t>分别为源点和汇点</a:t>
            </a:r>
            <a:r>
              <a:rPr lang="en-US" altLang="zh-CN" sz="3200" dirty="0">
                <a:latin typeface="Arial Rounded MT Bold" panose="020F0704030504030204" pitchFamily="34" charset="0"/>
              </a:rPr>
              <a:t>, </a:t>
            </a:r>
            <a:r>
              <a:rPr lang="zh-CN" altLang="en-US" sz="3200" dirty="0">
                <a:latin typeface="Arial Rounded MT Bold" panose="020F0704030504030204" pitchFamily="34" charset="0"/>
              </a:rPr>
              <a:t>则以下条件等价</a:t>
            </a:r>
            <a:r>
              <a:rPr lang="en-US" altLang="zh-CN" sz="3200" dirty="0">
                <a:latin typeface="Arial Rounded MT Bold" panose="020F07040305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800" dirty="0">
                <a:latin typeface="Arial Rounded MT Bold" panose="020F0704030504030204" pitchFamily="34" charset="0"/>
              </a:rPr>
              <a:t>f </a:t>
            </a:r>
            <a:r>
              <a:rPr lang="zh-CN" altLang="en-US" sz="2800" dirty="0">
                <a:latin typeface="Arial Rounded MT Bold" panose="020F0704030504030204" pitchFamily="34" charset="0"/>
              </a:rPr>
              <a:t>是</a:t>
            </a:r>
            <a:r>
              <a:rPr lang="en-US" altLang="zh-CN" sz="2800" dirty="0">
                <a:latin typeface="Arial Rounded MT Bold" panose="020F0704030504030204" pitchFamily="34" charset="0"/>
              </a:rPr>
              <a:t>G</a:t>
            </a:r>
            <a:r>
              <a:rPr lang="zh-CN" altLang="en-US" sz="2800" dirty="0">
                <a:latin typeface="Arial Rounded MT Bold" panose="020F0704030504030204" pitchFamily="34" charset="0"/>
              </a:rPr>
              <a:t>中的最大流</a:t>
            </a:r>
            <a:r>
              <a:rPr lang="en-US" altLang="zh-CN" sz="2800" dirty="0">
                <a:latin typeface="Arial Rounded MT Bold" panose="020F07040305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剩余网络</a:t>
            </a:r>
            <a:r>
              <a:rPr lang="en-US" altLang="zh-CN" sz="2800" i="1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G</a:t>
            </a:r>
            <a:r>
              <a:rPr lang="en-US" altLang="zh-CN" sz="2800" i="1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中不包含任何增广路径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.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800" dirty="0">
                <a:latin typeface="Arial Rounded MT Bold" panose="020F0704030504030204" pitchFamily="34" charset="0"/>
              </a:rPr>
              <a:t>存在割</a:t>
            </a:r>
            <a:r>
              <a:rPr lang="en-US" altLang="zh-CN" sz="2800" dirty="0">
                <a:latin typeface="Arial Rounded MT Bold" panose="020F0704030504030204" pitchFamily="34" charset="0"/>
              </a:rPr>
              <a:t>(S, T)</a:t>
            </a:r>
            <a:r>
              <a:rPr lang="zh-CN" altLang="en-US" sz="2800" dirty="0">
                <a:latin typeface="Arial Rounded MT Bold" panose="020F0704030504030204" pitchFamily="34" charset="0"/>
              </a:rPr>
              <a:t>，使得</a:t>
            </a:r>
            <a:r>
              <a:rPr lang="en-US" altLang="zh-CN" sz="2800" dirty="0">
                <a:latin typeface="Arial Rounded MT Bold" panose="020F0704030504030204" pitchFamily="34" charset="0"/>
              </a:rPr>
              <a:t>|f| = c(S,T).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证明：</a:t>
            </a:r>
            <a:r>
              <a:rPr lang="en-US" altLang="zh-CN" sz="2800" dirty="0">
                <a:latin typeface="Arial Rounded MT Bold" panose="020F0704030504030204" pitchFamily="34" charset="0"/>
              </a:rPr>
              <a:t>3-&gt;1</a:t>
            </a:r>
            <a:r>
              <a:rPr lang="zh-CN" altLang="en-US" sz="2800" dirty="0">
                <a:latin typeface="Arial Rounded MT Bold" panose="020F0704030504030204" pitchFamily="34" charset="0"/>
              </a:rPr>
              <a:t>：由于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最大流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&lt;=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最小割</a:t>
            </a:r>
            <a:r>
              <a:rPr lang="zh-CN" altLang="en-US" sz="2800" dirty="0">
                <a:latin typeface="Arial Rounded MT Bold" panose="020F0704030504030204" pitchFamily="34" charset="0"/>
              </a:rPr>
              <a:t>，如果存在某个流</a:t>
            </a:r>
            <a:r>
              <a:rPr lang="en-US" altLang="zh-CN" sz="2800" dirty="0">
                <a:latin typeface="Arial Rounded MT Bold" panose="020F0704030504030204" pitchFamily="34" charset="0"/>
              </a:rPr>
              <a:t>|f|</a:t>
            </a:r>
            <a:r>
              <a:rPr lang="zh-CN" altLang="en-US" sz="2800" dirty="0">
                <a:latin typeface="Arial Rounded MT Bold" panose="020F0704030504030204" pitchFamily="34" charset="0"/>
              </a:rPr>
              <a:t>等于某个割</a:t>
            </a:r>
            <a:r>
              <a:rPr lang="en-US" altLang="zh-CN" sz="2800" dirty="0">
                <a:latin typeface="Arial Rounded MT Bold" panose="020F0704030504030204" pitchFamily="34" charset="0"/>
              </a:rPr>
              <a:t>c(S,T)</a:t>
            </a:r>
            <a:r>
              <a:rPr lang="zh-CN" altLang="en-US" sz="2800" dirty="0">
                <a:latin typeface="Arial Rounded MT Bold" panose="020F0704030504030204" pitchFamily="34" charset="0"/>
              </a:rPr>
              <a:t>，那么他们分别是最大流和最小割。</a:t>
            </a:r>
            <a:endParaRPr lang="en-US" altLang="zh-CN" sz="2800" dirty="0">
              <a:latin typeface="Arial Rounded MT Bold" panose="020F070403050403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87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7" grpId="0" build="p" bldLvl="2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3061E878-01E3-4CFB-BB35-930743756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altLang="zh-CN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Ford-Fulkerson</a:t>
            </a:r>
            <a:r>
              <a:rPr lang="zh-CN" altLang="en-US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算法分析</a:t>
            </a:r>
            <a:endParaRPr lang="en-US" altLang="zh-CN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6868" name="Picture 3" descr="ford_fulkerson">
            <a:extLst>
              <a:ext uri="{FF2B5EF4-FFF2-40B4-BE49-F238E27FC236}">
                <a16:creationId xmlns:a16="http://schemas.microsoft.com/office/drawing/2014/main" id="{36B4D5B7-8D50-441D-B2ED-0430CEE6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3075"/>
            <a:ext cx="85344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41326C4E-B9F7-4DB4-BC99-7CAD29D3D8A3}"/>
              </a:ext>
            </a:extLst>
          </p:cNvPr>
          <p:cNvGrpSpPr>
            <a:grpSpLocks/>
          </p:cNvGrpSpPr>
          <p:nvPr/>
        </p:nvGrpSpPr>
        <p:grpSpPr bwMode="auto">
          <a:xfrm>
            <a:off x="4384675" y="2241550"/>
            <a:ext cx="3754438" cy="923925"/>
            <a:chOff x="2762" y="1412"/>
            <a:chExt cx="2365" cy="582"/>
          </a:xfrm>
        </p:grpSpPr>
        <p:sp>
          <p:nvSpPr>
            <p:cNvPr id="36876" name="Text Box 5">
              <a:extLst>
                <a:ext uri="{FF2B5EF4-FFF2-40B4-BE49-F238E27FC236}">
                  <a16:creationId xmlns:a16="http://schemas.microsoft.com/office/drawing/2014/main" id="{24EB7E84-0820-4156-A0F8-39616FB56A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" y="1597"/>
              <a:ext cx="217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Comic Sans MS" panose="030F0702030302020204" pitchFamily="66" charset="0"/>
                </a:rPr>
                <a:t>O(E)</a:t>
              </a:r>
            </a:p>
          </p:txBody>
        </p:sp>
        <p:sp>
          <p:nvSpPr>
            <p:cNvPr id="36877" name="AutoShape 6">
              <a:extLst>
                <a:ext uri="{FF2B5EF4-FFF2-40B4-BE49-F238E27FC236}">
                  <a16:creationId xmlns:a16="http://schemas.microsoft.com/office/drawing/2014/main" id="{5887A79D-C536-451E-9D42-0E8C69A3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" y="1412"/>
              <a:ext cx="182" cy="582"/>
            </a:xfrm>
            <a:prstGeom prst="rightBrace">
              <a:avLst>
                <a:gd name="adj1" fmla="val 26648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1C419A82-FC47-4E22-B585-806BE4B16749}"/>
              </a:ext>
            </a:extLst>
          </p:cNvPr>
          <p:cNvGrpSpPr>
            <a:grpSpLocks/>
          </p:cNvGrpSpPr>
          <p:nvPr/>
        </p:nvGrpSpPr>
        <p:grpSpPr bwMode="auto">
          <a:xfrm>
            <a:off x="6589713" y="3578225"/>
            <a:ext cx="1196975" cy="1446213"/>
            <a:chOff x="4151" y="2254"/>
            <a:chExt cx="754" cy="911"/>
          </a:xfrm>
        </p:grpSpPr>
        <p:sp>
          <p:nvSpPr>
            <p:cNvPr id="36874" name="AutoShape 8">
              <a:extLst>
                <a:ext uri="{FF2B5EF4-FFF2-40B4-BE49-F238E27FC236}">
                  <a16:creationId xmlns:a16="http://schemas.microsoft.com/office/drawing/2014/main" id="{2E8665E0-458D-4B61-A9F5-70AF73E1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2254"/>
              <a:ext cx="182" cy="911"/>
            </a:xfrm>
            <a:prstGeom prst="rightBrace">
              <a:avLst>
                <a:gd name="adj1" fmla="val 41712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36875" name="Text Box 9">
              <a:extLst>
                <a:ext uri="{FF2B5EF4-FFF2-40B4-BE49-F238E27FC236}">
                  <a16:creationId xmlns:a16="http://schemas.microsoft.com/office/drawing/2014/main" id="{F717BFA2-6445-49CF-8269-CCDEBA991D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3" y="2586"/>
              <a:ext cx="5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latin typeface="Comic Sans MS" panose="030F0702030302020204" pitchFamily="66" charset="0"/>
                </a:rPr>
                <a:t>O(V)</a:t>
              </a:r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88EEF4FF-05F8-4575-8A45-F73AB8A33D46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2635250"/>
            <a:ext cx="8815387" cy="1162050"/>
            <a:chOff x="207" y="1660"/>
            <a:chExt cx="5553" cy="732"/>
          </a:xfrm>
        </p:grpSpPr>
        <p:sp>
          <p:nvSpPr>
            <p:cNvPr id="36872" name="Oval 10">
              <a:extLst>
                <a:ext uri="{FF2B5EF4-FFF2-40B4-BE49-F238E27FC236}">
                  <a16:creationId xmlns:a16="http://schemas.microsoft.com/office/drawing/2014/main" id="{C3D9E46C-4436-4637-9CC8-DDBE34380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1927"/>
              <a:ext cx="5553" cy="46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36873" name="Text Box 11">
              <a:extLst>
                <a:ext uri="{FF2B5EF4-FFF2-40B4-BE49-F238E27FC236}">
                  <a16:creationId xmlns:a16="http://schemas.microsoft.com/office/drawing/2014/main" id="{BEC31A2C-A720-4400-8C16-0C8C9C313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6" y="1660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9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8F8CB648-6D34-4B5F-8688-4E69B8DB81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42974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分析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015811" name="Rectangle 3">
            <a:extLst>
              <a:ext uri="{FF2B5EF4-FFF2-40B4-BE49-F238E27FC236}">
                <a16:creationId xmlns:a16="http://schemas.microsoft.com/office/drawing/2014/main" id="{870DFB69-F42F-4D10-B77D-20713A1A8D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2313" y="1308101"/>
            <a:ext cx="7772400" cy="5156199"/>
          </a:xfrm>
          <a:noFill/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假设所有容量为正整数</a:t>
            </a:r>
            <a:r>
              <a:rPr lang="en-US" altLang="zh-CN" sz="2800" dirty="0">
                <a:latin typeface="Arial Rounded MT Bold" panose="020F0704030504030204" pitchFamily="34" charset="0"/>
              </a:rPr>
              <a:t>, </a:t>
            </a:r>
            <a:r>
              <a:rPr lang="zh-CN" altLang="en-US" sz="2800" dirty="0">
                <a:latin typeface="Arial Rounded MT Bold" panose="020F0704030504030204" pitchFamily="34" charset="0"/>
              </a:rPr>
              <a:t>则每次增广至少使流量</a:t>
            </a:r>
            <a:r>
              <a:rPr lang="en-US" altLang="zh-CN" sz="2800" dirty="0">
                <a:latin typeface="Arial Rounded MT Bold" panose="020F0704030504030204" pitchFamily="34" charset="0"/>
              </a:rPr>
              <a:t>|f|</a:t>
            </a:r>
            <a:r>
              <a:rPr lang="zh-CN" altLang="en-US" sz="2800" dirty="0">
                <a:latin typeface="Arial Rounded MT Bold" panose="020F0704030504030204" pitchFamily="34" charset="0"/>
              </a:rPr>
              <a:t>增加</a:t>
            </a:r>
            <a:r>
              <a:rPr lang="en-US" altLang="zh-CN" sz="2800" dirty="0">
                <a:latin typeface="Arial Rounded MT Bold" panose="020F0704030504030204" pitchFamily="34" charset="0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假设最大流为</a:t>
            </a:r>
            <a:r>
              <a:rPr lang="en-US" altLang="zh-CN" sz="2800" dirty="0">
                <a:latin typeface="Arial Rounded MT Bold" panose="020F0704030504030204" pitchFamily="34" charset="0"/>
              </a:rPr>
              <a:t>f*, </a:t>
            </a:r>
            <a:r>
              <a:rPr lang="zh-CN" altLang="en-US" sz="2800" dirty="0">
                <a:latin typeface="Arial Rounded MT Bold" panose="020F0704030504030204" pitchFamily="34" charset="0"/>
              </a:rPr>
              <a:t>则增广次数</a:t>
            </a:r>
            <a:r>
              <a:rPr lang="en-US" altLang="zh-CN" sz="2800" dirty="0">
                <a:latin typeface="Arial Rounded MT Bold" panose="020F0704030504030204" pitchFamily="34" charset="0"/>
              </a:rPr>
              <a:t>≤ |f*| </a:t>
            </a:r>
            <a:r>
              <a:rPr lang="en-US" altLang="zh-CN" sz="2800" dirty="0">
                <a:latin typeface="Arial Rounded MT Bold" panose="020F070403050403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sz="2800" dirty="0">
                <a:latin typeface="Arial Rounded MT Bold" panose="020F0704030504030204" pitchFamily="34" charset="0"/>
                <a:sym typeface="Wingdings" panose="05000000000000000000" pitchFamily="2" charset="2"/>
              </a:rPr>
              <a:t>时间复杂度为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O(</a:t>
            </a:r>
            <a:r>
              <a:rPr lang="en-US" altLang="zh-CN" sz="2800" dirty="0" err="1">
                <a:solidFill>
                  <a:srgbClr val="00B050"/>
                </a:solidFill>
                <a:latin typeface="Arial Rounded MT Bold" panose="020F0704030504030204" pitchFamily="34" charset="0"/>
              </a:rPr>
              <a:t>E|f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*|).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注意这不是一个关于输入数据的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多项式时间</a:t>
            </a:r>
            <a:r>
              <a:rPr lang="zh-CN" altLang="en-US" sz="2800" dirty="0">
                <a:latin typeface="Arial Rounded MT Bold" panose="020F0704030504030204" pitchFamily="34" charset="0"/>
              </a:rPr>
              <a:t>算法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  <a:r>
              <a:rPr lang="zh-CN" altLang="en-US" sz="2800" dirty="0">
                <a:latin typeface="Arial Rounded MT Bold" panose="020F0704030504030204" pitchFamily="34" charset="0"/>
              </a:rPr>
              <a:t>它的时间和</a:t>
            </a:r>
            <a:r>
              <a:rPr lang="en-US" altLang="zh-CN" sz="2800" dirty="0">
                <a:latin typeface="Arial Rounded MT Bold" panose="020F0704030504030204" pitchFamily="34" charset="0"/>
              </a:rPr>
              <a:t>|f*|</a:t>
            </a:r>
            <a:r>
              <a:rPr lang="zh-CN" altLang="en-US" sz="2800" dirty="0">
                <a:latin typeface="Arial Rounded MT Bold" panose="020F0704030504030204" pitchFamily="34" charset="0"/>
              </a:rPr>
              <a:t>相关。</a:t>
            </a:r>
            <a:endParaRPr lang="en-US" altLang="zh-CN" sz="28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如果容量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为有理数，可以乘系数变为整数</a:t>
            </a:r>
            <a:endParaRPr lang="en-US" altLang="zh-CN" sz="2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如果容量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为无理数</a:t>
            </a:r>
            <a:r>
              <a:rPr lang="en-US" altLang="zh-CN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, FORD-FULKERSON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可能不会停止！</a:t>
            </a:r>
            <a:endParaRPr lang="en-US" altLang="zh-CN" sz="2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9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811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2B874-2C75-BC4A-95F2-FB4D6536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3D59F-3368-524F-8F79-782E0C430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1C9A18-0B66-F346-9641-5BD5FAAC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64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2A8AB-1121-874F-9D4B-BA2DFEDC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925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8B47B9-5D61-6D41-BCD1-BF212F04EE34}"/>
              </a:ext>
            </a:extLst>
          </p:cNvPr>
          <p:cNvSpPr/>
          <p:nvPr/>
        </p:nvSpPr>
        <p:spPr>
          <a:xfrm>
            <a:off x="457200" y="603318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https://zh.wikipedia.org/wiki/%E7%A6%8F%E7%89%B9-%E5%AF%8C%E5%B0%94%E5%85%8B%E6%A3%AE%E7%AE%97%E6%B3%95</a:t>
            </a:r>
          </a:p>
        </p:txBody>
      </p:sp>
    </p:spTree>
    <p:extLst>
      <p:ext uri="{BB962C8B-B14F-4D97-AF65-F5344CB8AC3E}">
        <p14:creationId xmlns:p14="http://schemas.microsoft.com/office/powerpoint/2010/main" val="124519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4AF68D-5D4B-4545-BDB6-E6086FBC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US" sz="420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F1546-D481-3A45-8F40-10192303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0DAF5-3A16-6841-8F33-09E1F31F5CAB}" type="slidenum">
              <a:rPr kumimoji="1" lang="zh-CN" altLang="en-US" smtClean="0"/>
              <a:pPr>
                <a:spcAft>
                  <a:spcPts val="600"/>
                </a:spcAft>
              </a:pPr>
              <a:t>65</a:t>
            </a:fld>
            <a:endParaRPr kumimoji="1" lang="zh-CN" altLang="en-US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8063421A-E925-776F-8DF2-F97C947B51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31028" y="480752"/>
          <a:ext cx="5184322" cy="5869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841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A1B496C5-EBB2-40FA-B3A3-2692C782B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Ford-Fulkerson </a:t>
            </a:r>
            <a:r>
              <a:rPr lang="zh-CN" alt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算法的问题</a:t>
            </a:r>
            <a:endParaRPr lang="en-US" altLang="zh-CN" sz="3600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E3F5DE9-2B02-4E57-ACAE-6835CC8738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700213"/>
            <a:ext cx="7772400" cy="1651000"/>
          </a:xfrm>
          <a:noFill/>
        </p:spPr>
        <p:txBody>
          <a:bodyPr>
            <a:normAutofit/>
          </a:bodyPr>
          <a:lstStyle/>
          <a:p>
            <a:r>
              <a:rPr lang="zh-CN" altLang="en-US" sz="2800" dirty="0">
                <a:latin typeface="Arial Rounded MT Bold" panose="020F0704030504030204" pitchFamily="34" charset="0"/>
              </a:rPr>
              <a:t>时间复杂度</a:t>
            </a:r>
            <a:r>
              <a:rPr lang="en-US" altLang="zh-CN" sz="2800" dirty="0">
                <a:latin typeface="Arial Rounded MT Bold" panose="020F0704030504030204" pitchFamily="34" charset="0"/>
              </a:rPr>
              <a:t>O ( E |f*|),  </a:t>
            </a:r>
            <a:r>
              <a:rPr lang="zh-CN" altLang="en-US" sz="2800" dirty="0">
                <a:latin typeface="Arial Rounded MT Bold" panose="020F0704030504030204" pitchFamily="34" charset="0"/>
              </a:rPr>
              <a:t>不是多项式时间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</a:p>
          <a:p>
            <a:r>
              <a:rPr lang="zh-CN" altLang="en-US" sz="2800" dirty="0">
                <a:latin typeface="Arial Rounded MT Bold" panose="020F0704030504030204" pitchFamily="34" charset="0"/>
              </a:rPr>
              <a:t>高时间复杂度确实可能发生</a:t>
            </a:r>
            <a:r>
              <a:rPr lang="en-US" altLang="zh-CN" sz="2800" dirty="0">
                <a:latin typeface="Arial Rounded MT Bold" panose="020F0704030504030204" pitchFamily="34" charset="0"/>
              </a:rPr>
              <a:t>:</a:t>
            </a:r>
          </a:p>
        </p:txBody>
      </p:sp>
      <p:sp>
        <p:nvSpPr>
          <p:cNvPr id="38914" name="Slide Number Placeholder 4">
            <a:extLst>
              <a:ext uri="{FF2B5EF4-FFF2-40B4-BE49-F238E27FC236}">
                <a16:creationId xmlns:a16="http://schemas.microsoft.com/office/drawing/2014/main" id="{487B9BF6-EBF4-4E41-9994-8DBDE2CB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9600" y="6381750"/>
            <a:ext cx="457200" cy="400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69DBE8FF-F7F2-4241-A0A3-2657D7CFF2AB}" type="slidenum">
              <a:rPr kumimoji="0" lang="en-US" altLang="zh-CN">
                <a:latin typeface="Arial Black" panose="020B0A04020102020204" pitchFamily="34" charset="0"/>
              </a:rPr>
              <a:pPr eaLnBrk="1" hangingPunct="1"/>
              <a:t>66</a:t>
            </a:fld>
            <a:endParaRPr kumimoji="0" lang="en-US" altLang="zh-CN">
              <a:latin typeface="Arial Black" panose="020B0A04020102020204" pitchFamily="34" charset="0"/>
            </a:endParaRPr>
          </a:p>
        </p:txBody>
      </p:sp>
      <p:graphicFrame>
        <p:nvGraphicFramePr>
          <p:cNvPr id="38917" name="Object 2">
            <a:extLst>
              <a:ext uri="{FF2B5EF4-FFF2-40B4-BE49-F238E27FC236}">
                <a16:creationId xmlns:a16="http://schemas.microsoft.com/office/drawing/2014/main" id="{89BA6CB3-1C10-4A08-B34F-18934B9CB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84259"/>
              </p:ext>
            </p:extLst>
          </p:nvPr>
        </p:nvGraphicFramePr>
        <p:xfrm>
          <a:off x="1116013" y="3536950"/>
          <a:ext cx="4464050" cy="265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Picture Publisher Image" r:id="rId4" imgW="2686050" imgH="1600200" progId="PictPub.Image.8">
                  <p:embed/>
                </p:oleObj>
              </mc:Choice>
              <mc:Fallback>
                <p:oleObj name="Picture Publisher Image" r:id="rId4" imgW="2686050" imgH="1600200" progId="PictPub.Image.8">
                  <p:embed/>
                  <p:pic>
                    <p:nvPicPr>
                      <p:cNvPr id="38917" name="Object 2">
                        <a:extLst>
                          <a:ext uri="{FF2B5EF4-FFF2-40B4-BE49-F238E27FC236}">
                            <a16:creationId xmlns:a16="http://schemas.microsoft.com/office/drawing/2014/main" id="{89BA6CB3-1C10-4A08-B34F-18934B9CB2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36950"/>
                        <a:ext cx="4464050" cy="265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5">
            <a:extLst>
              <a:ext uri="{FF2B5EF4-FFF2-40B4-BE49-F238E27FC236}">
                <a16:creationId xmlns:a16="http://schemas.microsoft.com/office/drawing/2014/main" id="{D2B65FE4-AEF5-4179-95D0-F32FAA649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3" y="4409281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Arial Rounded MT Bold" panose="020F0704030504030204" pitchFamily="34" charset="0"/>
              </a:rPr>
              <a:t>|f*|=2,000,000</a:t>
            </a:r>
          </a:p>
        </p:txBody>
      </p:sp>
    </p:spTree>
    <p:extLst>
      <p:ext uri="{BB962C8B-B14F-4D97-AF65-F5344CB8AC3E}">
        <p14:creationId xmlns:p14="http://schemas.microsoft.com/office/powerpoint/2010/main" val="129994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610600" cy="6937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rgbClr val="00B050"/>
                </a:solidFill>
              </a:rPr>
              <a:t> 回顾</a:t>
            </a:r>
            <a:r>
              <a:rPr lang="zh-CN" altLang="en-US" sz="3600" dirty="0"/>
              <a:t>基本概念</a:t>
            </a:r>
            <a:r>
              <a:rPr lang="en-US" altLang="zh-CN" sz="3600" dirty="0"/>
              <a:t>: </a:t>
            </a:r>
            <a:r>
              <a:rPr lang="zh-CN" altLang="en-US" sz="3600" dirty="0"/>
              <a:t>剩余网络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458200" cy="4953000"/>
          </a:xfrm>
        </p:spPr>
        <p:txBody>
          <a:bodyPr>
            <a:normAutofit fontScale="77500" lnSpcReduction="20000"/>
          </a:bodyPr>
          <a:lstStyle/>
          <a:p>
            <a:pPr lvl="1" eaLnBrk="1" hangingPunct="1">
              <a:lnSpc>
                <a:spcPct val="15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给定流网络和一个流，其</a:t>
            </a:r>
            <a:r>
              <a:rPr lang="zh-CN" altLang="en-US" sz="28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剩余网络</a:t>
            </a:r>
            <a:r>
              <a:rPr lang="zh-CN" altLang="en-US" sz="2800" dirty="0">
                <a:latin typeface="Arial Rounded MT Bold" panose="020F0704030504030204" pitchFamily="34" charset="0"/>
              </a:rPr>
              <a:t>由可以容纳更多网络流的边所组成。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剩余网络是把已有的流看作网络本身的一部分，把有流的网络转化成无流的网络。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800" dirty="0">
                <a:latin typeface="Arial Rounded MT Bold" panose="020F0704030504030204" pitchFamily="34" charset="0"/>
              </a:rPr>
              <a:t>c(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800" dirty="0">
                <a:latin typeface="Arial Rounded MT Bold" panose="020F0704030504030204" pitchFamily="34" charset="0"/>
              </a:rPr>
              <a:t>) </a:t>
            </a:r>
            <a:r>
              <a:rPr lang="zh-CN" altLang="en-US" sz="2800" dirty="0">
                <a:latin typeface="Arial Rounded MT Bold" panose="020F0704030504030204" pitchFamily="34" charset="0"/>
              </a:rPr>
              <a:t>为容量，定义弧</a:t>
            </a:r>
            <a:r>
              <a:rPr lang="en-US" altLang="zh-CN" sz="2800" dirty="0">
                <a:latin typeface="Arial Rounded MT Bold" panose="020F0704030504030204" pitchFamily="34" charset="0"/>
              </a:rPr>
              <a:t>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800" dirty="0">
                <a:latin typeface="Arial Rounded MT Bold" panose="020F0704030504030204" pitchFamily="34" charset="0"/>
              </a:rPr>
              <a:t>)</a:t>
            </a:r>
            <a:r>
              <a:rPr lang="zh-CN" altLang="en-US" sz="2800" dirty="0">
                <a:latin typeface="Arial Rounded MT Bold" panose="020F0704030504030204" pitchFamily="34" charset="0"/>
              </a:rPr>
              <a:t>的</a:t>
            </a:r>
            <a:r>
              <a:rPr lang="zh-CN" altLang="en-US" sz="28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剩余容量</a:t>
            </a:r>
            <a:r>
              <a:rPr lang="zh-CN" altLang="en-US" sz="2800" dirty="0">
                <a:latin typeface="Arial Rounded MT Bold" panose="020F0704030504030204" pitchFamily="34" charset="0"/>
              </a:rPr>
              <a:t>为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			   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c</a:t>
            </a:r>
            <a:r>
              <a:rPr lang="en-US" altLang="zh-CN" sz="2800" baseline="-25000" dirty="0" err="1">
                <a:latin typeface="Arial Rounded MT Bold" panose="020F0704030504030204" pitchFamily="34" charset="0"/>
              </a:rPr>
              <a:t>f</a:t>
            </a:r>
            <a:r>
              <a:rPr lang="en-US" altLang="zh-CN" sz="2800" dirty="0">
                <a:latin typeface="Arial Rounded MT Bold" panose="020F0704030504030204" pitchFamily="34" charset="0"/>
              </a:rPr>
              <a:t> 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800" dirty="0">
                <a:latin typeface="Arial Rounded MT Bold" panose="020F0704030504030204" pitchFamily="34" charset="0"/>
              </a:rPr>
              <a:t>) = c(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800" dirty="0">
                <a:latin typeface="Arial Rounded MT Bold" panose="020F0704030504030204" pitchFamily="34" charset="0"/>
              </a:rPr>
              <a:t>) - f(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800" dirty="0">
                <a:latin typeface="Arial Rounded MT Bold" panose="020F0704030504030204" pitchFamily="34" charset="0"/>
              </a:rPr>
              <a:t>)</a:t>
            </a:r>
            <a:r>
              <a:rPr lang="zh-CN" altLang="en-US" sz="2800" dirty="0">
                <a:latin typeface="Arial Rounded MT Bold" panose="020F0704030504030204" pitchFamily="34" charset="0"/>
              </a:rPr>
              <a:t>，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	它的含义是该弧的最大流增量。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latin typeface="Arial Rounded MT Bold" panose="020F0704030504030204" pitchFamily="34" charset="0"/>
              </a:rPr>
              <a:t>	注意：流量为负时，剩余容量比原始容量还要大！可以这样理解：在取消反向容量以后还可以增加正向流量，因此</a:t>
            </a:r>
            <a:r>
              <a:rPr lang="zh-CN" alt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流量增量（而不是终值）可以大于原始容量。 </a:t>
            </a:r>
          </a:p>
        </p:txBody>
      </p:sp>
    </p:spTree>
    <p:extLst>
      <p:ext uri="{BB962C8B-B14F-4D97-AF65-F5344CB8AC3E}">
        <p14:creationId xmlns:p14="http://schemas.microsoft.com/office/powerpoint/2010/main" val="3408890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59D6BFC6-138B-4BCC-BCFB-0B9C1C60A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613" y="347662"/>
            <a:ext cx="8229600" cy="1100138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Ford-Fulkerson </a:t>
            </a:r>
            <a:r>
              <a:rPr lang="zh-CN" alt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算法的问题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graphicFrame>
        <p:nvGraphicFramePr>
          <p:cNvPr id="39940" name="Object 2">
            <a:extLst>
              <a:ext uri="{FF2B5EF4-FFF2-40B4-BE49-F238E27FC236}">
                <a16:creationId xmlns:a16="http://schemas.microsoft.com/office/drawing/2014/main" id="{7CBBB993-A854-4AF6-A94F-9A92A04F57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5" y="1447800"/>
          <a:ext cx="405765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9" name="Picture Publisher Image" r:id="rId4" imgW="2686050" imgH="1600200" progId="PictPub.Image.8">
                  <p:embed/>
                </p:oleObj>
              </mc:Choice>
              <mc:Fallback>
                <p:oleObj name="Picture Publisher Image" r:id="rId4" imgW="2686050" imgH="1600200" progId="PictPub.Image.8">
                  <p:embed/>
                  <p:pic>
                    <p:nvPicPr>
                      <p:cNvPr id="39940" name="Object 2">
                        <a:extLst>
                          <a:ext uri="{FF2B5EF4-FFF2-40B4-BE49-F238E27FC236}">
                            <a16:creationId xmlns:a16="http://schemas.microsoft.com/office/drawing/2014/main" id="{7CBBB993-A854-4AF6-A94F-9A92A04F57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447800"/>
                        <a:ext cx="405765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4">
            <a:extLst>
              <a:ext uri="{FF2B5EF4-FFF2-40B4-BE49-F238E27FC236}">
                <a16:creationId xmlns:a16="http://schemas.microsoft.com/office/drawing/2014/main" id="{8986CC44-A3D0-4502-8A22-B46F8B643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100" y="2209800"/>
            <a:ext cx="3517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增广路径</a:t>
            </a:r>
            <a:endParaRPr lang="en-US" altLang="zh-CN" sz="2400" dirty="0">
              <a:latin typeface="+mn-ea"/>
              <a:ea typeface="+mn-ea"/>
            </a:endParaRPr>
          </a:p>
        </p:txBody>
      </p:sp>
      <p:graphicFrame>
        <p:nvGraphicFramePr>
          <p:cNvPr id="39942" name="Object 3">
            <a:extLst>
              <a:ext uri="{FF2B5EF4-FFF2-40B4-BE49-F238E27FC236}">
                <a16:creationId xmlns:a16="http://schemas.microsoft.com/office/drawing/2014/main" id="{EE5B2D5F-F49B-433C-9BEE-0A7E9D0786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888" y="3968750"/>
          <a:ext cx="4073525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0" name="Picture Publisher Image" r:id="rId6" imgW="2867025" imgH="1562100" progId="PictPub.Image.8">
                  <p:embed/>
                </p:oleObj>
              </mc:Choice>
              <mc:Fallback>
                <p:oleObj name="Picture Publisher Image" r:id="rId6" imgW="2867025" imgH="1562100" progId="PictPub.Image.8">
                  <p:embed/>
                  <p:pic>
                    <p:nvPicPr>
                      <p:cNvPr id="39942" name="Object 3">
                        <a:extLst>
                          <a:ext uri="{FF2B5EF4-FFF2-40B4-BE49-F238E27FC236}">
                            <a16:creationId xmlns:a16="http://schemas.microsoft.com/office/drawing/2014/main" id="{EE5B2D5F-F49B-433C-9BEE-0A7E9D0786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3968750"/>
                        <a:ext cx="4073525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Text Box 6">
            <a:extLst>
              <a:ext uri="{FF2B5EF4-FFF2-40B4-BE49-F238E27FC236}">
                <a16:creationId xmlns:a16="http://schemas.microsoft.com/office/drawing/2014/main" id="{D1163F73-2A4B-41EA-9AE2-1CBF9B250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4787900"/>
            <a:ext cx="3517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剩余网络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0251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687FE9F3-4E52-4DE6-9F57-25AD70D8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81"/>
            <a:ext cx="8229600" cy="1100138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Ford-Fulkerson </a:t>
            </a:r>
            <a:r>
              <a:rPr lang="zh-CN" alt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算法的问题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40964" name="Text Box 3">
            <a:extLst>
              <a:ext uri="{FF2B5EF4-FFF2-40B4-BE49-F238E27FC236}">
                <a16:creationId xmlns:a16="http://schemas.microsoft.com/office/drawing/2014/main" id="{5A535387-E570-4ECA-959A-0D9A859CB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713" y="2022418"/>
            <a:ext cx="3517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Comic Sans MS" panose="030F0702030302020204" pitchFamily="66" charset="0"/>
              </a:rPr>
              <a:t>增广路径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40965" name="Text Box 4">
            <a:extLst>
              <a:ext uri="{FF2B5EF4-FFF2-40B4-BE49-F238E27FC236}">
                <a16:creationId xmlns:a16="http://schemas.microsoft.com/office/drawing/2014/main" id="{22D4CB49-7E8A-430E-BBE1-53889D22D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5592840"/>
            <a:ext cx="3517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Comic Sans MS" panose="030F0702030302020204" pitchFamily="66" charset="0"/>
              </a:rPr>
              <a:t>剩余网络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graphicFrame>
        <p:nvGraphicFramePr>
          <p:cNvPr id="40966" name="Object 2">
            <a:extLst>
              <a:ext uri="{FF2B5EF4-FFF2-40B4-BE49-F238E27FC236}">
                <a16:creationId xmlns:a16="http://schemas.microsoft.com/office/drawing/2014/main" id="{2FB25DF8-6E95-46C1-BD0B-77284B987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0879"/>
              </p:ext>
            </p:extLst>
          </p:nvPr>
        </p:nvGraphicFramePr>
        <p:xfrm>
          <a:off x="103188" y="1316077"/>
          <a:ext cx="4073525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Picture Publisher Image" r:id="rId4" imgW="2867025" imgH="1562100" progId="PictPub.Image.8">
                  <p:embed/>
                </p:oleObj>
              </mc:Choice>
              <mc:Fallback>
                <p:oleObj name="Picture Publisher Image" r:id="rId4" imgW="2867025" imgH="1562100" progId="PictPub.Image.8">
                  <p:embed/>
                  <p:pic>
                    <p:nvPicPr>
                      <p:cNvPr id="40966" name="Object 2">
                        <a:extLst>
                          <a:ext uri="{FF2B5EF4-FFF2-40B4-BE49-F238E27FC236}">
                            <a16:creationId xmlns:a16="http://schemas.microsoft.com/office/drawing/2014/main" id="{2FB25DF8-6E95-46C1-BD0B-77284B9872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8" y="1316077"/>
                        <a:ext cx="4073525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3">
            <a:extLst>
              <a:ext uri="{FF2B5EF4-FFF2-40B4-BE49-F238E27FC236}">
                <a16:creationId xmlns:a16="http://schemas.microsoft.com/office/drawing/2014/main" id="{606E5DAB-14E8-4297-BCA7-87035870D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16940"/>
              </p:ext>
            </p:extLst>
          </p:nvPr>
        </p:nvGraphicFramePr>
        <p:xfrm>
          <a:off x="102394" y="4395072"/>
          <a:ext cx="4060825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4" name="Picture Publisher Image" r:id="rId6" imgW="2600325" imgH="1533525" progId="PictPub.Image.8">
                  <p:embed/>
                </p:oleObj>
              </mc:Choice>
              <mc:Fallback>
                <p:oleObj name="Picture Publisher Image" r:id="rId6" imgW="2600325" imgH="1533525" progId="PictPub.Image.8">
                  <p:embed/>
                  <p:pic>
                    <p:nvPicPr>
                      <p:cNvPr id="40967" name="Object 3">
                        <a:extLst>
                          <a:ext uri="{FF2B5EF4-FFF2-40B4-BE49-F238E27FC236}">
                            <a16:creationId xmlns:a16="http://schemas.microsoft.com/office/drawing/2014/main" id="{606E5DAB-14E8-4297-BCA7-87035870DE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4" y="4395072"/>
                        <a:ext cx="4060825" cy="239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 descr="ford_fulkerson">
            <a:extLst>
              <a:ext uri="{FF2B5EF4-FFF2-40B4-BE49-F238E27FC236}">
                <a16:creationId xmlns:a16="http://schemas.microsoft.com/office/drawing/2014/main" id="{9A436C6F-3319-9644-B08F-234C8E2B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90" y="2746016"/>
            <a:ext cx="5755509" cy="227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56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B54EE-34D1-4C85-941B-269AF4B9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7266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最大流问题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DD95A-556F-4763-9DA3-1EA0BC90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85900"/>
            <a:ext cx="7772400" cy="50800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最大流问题是一类应用极为广泛的问题，例如在交通运输网络中有人流、车流、货物流，供水网络中有水流，金融系统中有现金流，通讯系统中有信息流，等等。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网络流理论：</a:t>
            </a:r>
            <a:r>
              <a:rPr lang="en-US" altLang="zh-CN" sz="2400" dirty="0"/>
              <a:t>50</a:t>
            </a:r>
            <a:r>
              <a:rPr lang="zh-CN" altLang="en-US" sz="2400" dirty="0"/>
              <a:t>年代福特（</a:t>
            </a:r>
            <a:r>
              <a:rPr lang="en-US" altLang="zh-CN" sz="2400" dirty="0"/>
              <a:t>Ford</a:t>
            </a:r>
            <a:r>
              <a:rPr lang="zh-CN" altLang="en-US" sz="2400" dirty="0"/>
              <a:t>）、富克逊（</a:t>
            </a:r>
            <a:r>
              <a:rPr lang="en-US" altLang="zh-CN" sz="2400" dirty="0"/>
              <a:t>Fulkerson</a:t>
            </a:r>
            <a:r>
              <a:rPr lang="zh-CN" altLang="en-US" sz="2400" dirty="0"/>
              <a:t>）建立，是网络应用的重要组成部分。</a:t>
            </a:r>
            <a:endParaRPr lang="en-US" altLang="zh-CN" sz="2400" dirty="0"/>
          </a:p>
          <a:p>
            <a:pPr lvl="1"/>
            <a:r>
              <a:rPr lang="zh-CN" altLang="en-US" sz="2000" dirty="0"/>
              <a:t>美国希望计算苏联通过铁路网络从东欧获取资源的速度（最大流）</a:t>
            </a:r>
            <a:endParaRPr lang="en-US" altLang="zh-CN" sz="2000" dirty="0"/>
          </a:p>
          <a:p>
            <a:pPr lvl="1"/>
            <a:r>
              <a:rPr lang="zh-CN" altLang="en-US" sz="2000" dirty="0"/>
              <a:t>也希望计算通过摧毁部分铁路，使苏联铁路网络瘫痪的方法（最小割）</a:t>
            </a:r>
            <a:endParaRPr lang="en-US" altLang="zh-CN" sz="2000" dirty="0"/>
          </a:p>
          <a:p>
            <a:pPr lvl="1"/>
            <a:r>
              <a:rPr lang="zh-CN" altLang="en-US" sz="2000" dirty="0"/>
              <a:t>两个问题对等</a:t>
            </a:r>
          </a:p>
          <a:p>
            <a:endParaRPr lang="zh-CN" altLang="en-US" sz="2400" dirty="0"/>
          </a:p>
          <a:p>
            <a:r>
              <a:rPr lang="zh-CN" altLang="en-US" sz="2400" dirty="0"/>
              <a:t>网络流理论基本概念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1521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:a16="http://schemas.microsoft.com/office/drawing/2014/main" id="{84233F3C-B911-4120-A34E-4F7048678C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Ford-Fulkerson </a:t>
            </a:r>
            <a:r>
              <a:rPr lang="zh-CN" alt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算法的问题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7049306-6136-4C13-9DD9-7B0EACDB7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4435475"/>
            <a:ext cx="7772400" cy="1042988"/>
          </a:xfrm>
          <a:noFill/>
        </p:spPr>
        <p:txBody>
          <a:bodyPr>
            <a:normAutofit/>
          </a:bodyPr>
          <a:lstStyle/>
          <a:p>
            <a:r>
              <a:rPr lang="zh-CN" altLang="en-US" dirty="0"/>
              <a:t>重复</a:t>
            </a:r>
            <a:r>
              <a:rPr lang="en-US" altLang="zh-CN" dirty="0"/>
              <a:t> 999,999 </a:t>
            </a:r>
            <a:r>
              <a:rPr lang="zh-CN" altLang="en-US" dirty="0"/>
              <a:t>次</a:t>
            </a:r>
            <a:r>
              <a:rPr lang="en-US" altLang="zh-CN" dirty="0"/>
              <a:t>…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如何得到更好的算法</a:t>
            </a:r>
            <a:r>
              <a:rPr lang="en-US" altLang="zh-CN" dirty="0">
                <a:solidFill>
                  <a:srgbClr val="00B050"/>
                </a:solidFill>
              </a:rPr>
              <a:t>?</a:t>
            </a:r>
          </a:p>
        </p:txBody>
      </p:sp>
      <p:graphicFrame>
        <p:nvGraphicFramePr>
          <p:cNvPr id="41989" name="Object 2">
            <a:extLst>
              <a:ext uri="{FF2B5EF4-FFF2-40B4-BE49-F238E27FC236}">
                <a16:creationId xmlns:a16="http://schemas.microsoft.com/office/drawing/2014/main" id="{B2175256-7DA5-4F8D-B260-9AFAF9E47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375" y="2044700"/>
          <a:ext cx="3333750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7" name="Picture Publisher Image" r:id="rId4" imgW="2686050" imgH="1600200" progId="PictPub.Image.8">
                  <p:embed/>
                </p:oleObj>
              </mc:Choice>
              <mc:Fallback>
                <p:oleObj name="Picture Publisher Image" r:id="rId4" imgW="2686050" imgH="1600200" progId="PictPub.Image.8">
                  <p:embed/>
                  <p:pic>
                    <p:nvPicPr>
                      <p:cNvPr id="41989" name="Object 2">
                        <a:extLst>
                          <a:ext uri="{FF2B5EF4-FFF2-40B4-BE49-F238E27FC236}">
                            <a16:creationId xmlns:a16="http://schemas.microsoft.com/office/drawing/2014/main" id="{B2175256-7DA5-4F8D-B260-9AFAF9E479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2044700"/>
                        <a:ext cx="3333750" cy="198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3">
            <a:extLst>
              <a:ext uri="{FF2B5EF4-FFF2-40B4-BE49-F238E27FC236}">
                <a16:creationId xmlns:a16="http://schemas.microsoft.com/office/drawing/2014/main" id="{9C44FC2E-991F-468C-810E-7D9A4E9B4B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6338" y="2112963"/>
          <a:ext cx="3311525" cy="195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8" name="Picture Publisher Image" r:id="rId6" imgW="2600325" imgH="1533525" progId="PictPub.Image.8">
                  <p:embed/>
                </p:oleObj>
              </mc:Choice>
              <mc:Fallback>
                <p:oleObj name="Picture Publisher Image" r:id="rId6" imgW="2600325" imgH="1533525" progId="PictPub.Image.8">
                  <p:embed/>
                  <p:pic>
                    <p:nvPicPr>
                      <p:cNvPr id="41990" name="Object 3">
                        <a:extLst>
                          <a:ext uri="{FF2B5EF4-FFF2-40B4-BE49-F238E27FC236}">
                            <a16:creationId xmlns:a16="http://schemas.microsoft.com/office/drawing/2014/main" id="{9C44FC2E-991F-468C-810E-7D9A4E9B4B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8" y="2112963"/>
                        <a:ext cx="3311525" cy="195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Line 6">
            <a:extLst>
              <a:ext uri="{FF2B5EF4-FFF2-40B4-BE49-F238E27FC236}">
                <a16:creationId xmlns:a16="http://schemas.microsoft.com/office/drawing/2014/main" id="{81943DE1-5189-4386-8DA1-B28E7F266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9538" y="3022600"/>
            <a:ext cx="8667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6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F792E1FE-A4BC-4133-AAE1-AC88B40AF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52400"/>
            <a:ext cx="8229600" cy="773113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</a:rPr>
              <a:t>The Edmonds-Karp Algorithm</a:t>
            </a:r>
          </a:p>
        </p:txBody>
      </p:sp>
      <p:sp>
        <p:nvSpPr>
          <p:cNvPr id="1021955" name="Rectangle 3">
            <a:extLst>
              <a:ext uri="{FF2B5EF4-FFF2-40B4-BE49-F238E27FC236}">
                <a16:creationId xmlns:a16="http://schemas.microsoft.com/office/drawing/2014/main" id="{47278EB7-7141-4205-BAC7-A80C98876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8463" y="1109663"/>
            <a:ext cx="8288337" cy="2352675"/>
          </a:xfrm>
          <a:noFill/>
        </p:spPr>
        <p:txBody>
          <a:bodyPr>
            <a:normAutofit/>
          </a:bodyPr>
          <a:lstStyle/>
          <a:p>
            <a:r>
              <a:rPr lang="zh-CN" altLang="en-US" sz="2400" dirty="0">
                <a:latin typeface="Arial Rounded MT Bold" panose="020F0704030504030204" pitchFamily="34" charset="0"/>
              </a:rPr>
              <a:t>将</a:t>
            </a:r>
            <a:r>
              <a:rPr lang="en-US" altLang="zh-CN" sz="2400" dirty="0">
                <a:latin typeface="Arial Rounded MT Bold" panose="020F0704030504030204" pitchFamily="34" charset="0"/>
              </a:rPr>
              <a:t>Ford-Fulkerson</a:t>
            </a:r>
            <a:r>
              <a:rPr lang="zh-CN" altLang="en-US" sz="2400" dirty="0">
                <a:latin typeface="Arial Rounded MT Bold" panose="020F0704030504030204" pitchFamily="34" charset="0"/>
              </a:rPr>
              <a:t>算法修改为多项式时间</a:t>
            </a:r>
            <a:r>
              <a:rPr lang="en-US" altLang="zh-CN" sz="2400" dirty="0">
                <a:latin typeface="Arial Rounded MT Bold" panose="020F0704030504030204" pitchFamily="34" charset="0"/>
              </a:rPr>
              <a:t>. </a:t>
            </a:r>
          </a:p>
          <a:p>
            <a:r>
              <a:rPr lang="zh-CN" altLang="en-US" sz="2400" dirty="0">
                <a:latin typeface="Arial Rounded MT Bold" panose="020F0704030504030204" pitchFamily="34" charset="0"/>
              </a:rPr>
              <a:t>在剩余网络上利用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广度优先搜索（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BFS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）</a:t>
            </a:r>
            <a:r>
              <a:rPr lang="zh-CN" altLang="en-US" sz="2400" dirty="0">
                <a:latin typeface="Arial Rounded MT Bold" panose="020F0704030504030204" pitchFamily="34" charset="0"/>
              </a:rPr>
              <a:t>算法找寻增广路径</a:t>
            </a:r>
            <a:r>
              <a:rPr lang="en-US" altLang="zh-CN" sz="2400" dirty="0">
                <a:latin typeface="Arial Rounded MT Bold" panose="020F0704030504030204" pitchFamily="34" charset="0"/>
              </a:rPr>
              <a:t>.</a:t>
            </a:r>
          </a:p>
          <a:p>
            <a:r>
              <a:rPr lang="zh-CN" altLang="en-US" sz="2400" dirty="0">
                <a:latin typeface="Arial Rounded MT Bold" panose="020F0704030504030204" pitchFamily="34" charset="0"/>
              </a:rPr>
              <a:t>选取剩余网络中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从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s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到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t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的路径中最短的那一条路径</a:t>
            </a:r>
            <a:r>
              <a:rPr lang="zh-CN" altLang="en-US" sz="2400" dirty="0">
                <a:latin typeface="Arial Rounded MT Bold" panose="020F0704030504030204" pitchFamily="34" charset="0"/>
              </a:rPr>
              <a:t>作为增广路径</a:t>
            </a:r>
            <a:r>
              <a:rPr lang="en-US" altLang="zh-CN" sz="2400" dirty="0">
                <a:latin typeface="Arial Rounded MT Bold" panose="020F0704030504030204" pitchFamily="34" charset="0"/>
              </a:rPr>
              <a:t> (</a:t>
            </a:r>
            <a:r>
              <a:rPr lang="zh-CN" altLang="en-US" sz="2400" dirty="0">
                <a:latin typeface="Arial Rounded MT Bold" panose="020F0704030504030204" pitchFamily="34" charset="0"/>
              </a:rPr>
              <a:t>假设所有边的权重为</a:t>
            </a:r>
            <a:r>
              <a:rPr lang="en-US" altLang="zh-CN" sz="2400" dirty="0">
                <a:latin typeface="Arial Rounded MT Bold" panose="020F0704030504030204" pitchFamily="34" charset="0"/>
              </a:rPr>
              <a:t>1). </a:t>
            </a:r>
          </a:p>
          <a:p>
            <a:r>
              <a:rPr lang="zh-CN" altLang="en-US" sz="2400" dirty="0">
                <a:latin typeface="Arial Rounded MT Bold" panose="020F0704030504030204" pitchFamily="34" charset="0"/>
              </a:rPr>
              <a:t>运行时间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：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 O(VE</a:t>
            </a:r>
            <a:r>
              <a:rPr lang="en-US" altLang="zh-CN" sz="2400" baseline="30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).</a:t>
            </a:r>
          </a:p>
        </p:txBody>
      </p:sp>
      <p:pic>
        <p:nvPicPr>
          <p:cNvPr id="43013" name="Picture 4" descr="ford_fulkerson">
            <a:extLst>
              <a:ext uri="{FF2B5EF4-FFF2-40B4-BE49-F238E27FC236}">
                <a16:creationId xmlns:a16="http://schemas.microsoft.com/office/drawing/2014/main" id="{AE2491CF-D665-420B-AA96-A0B82793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4" y="3576638"/>
            <a:ext cx="7554299" cy="298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1957" name="Freeform 5">
            <a:extLst>
              <a:ext uri="{FF2B5EF4-FFF2-40B4-BE49-F238E27FC236}">
                <a16:creationId xmlns:a16="http://schemas.microsoft.com/office/drawing/2014/main" id="{DC624744-6A6C-465E-9097-2A89FA3EE051}"/>
              </a:ext>
            </a:extLst>
          </p:cNvPr>
          <p:cNvSpPr>
            <a:spLocks/>
          </p:cNvSpPr>
          <p:nvPr/>
        </p:nvSpPr>
        <p:spPr bwMode="auto">
          <a:xfrm>
            <a:off x="8037513" y="2197100"/>
            <a:ext cx="908050" cy="2887663"/>
          </a:xfrm>
          <a:custGeom>
            <a:avLst/>
            <a:gdLst>
              <a:gd name="T0" fmla="*/ 546100 w 572"/>
              <a:gd name="T1" fmla="*/ 0 h 1923"/>
              <a:gd name="T2" fmla="*/ 908050 w 572"/>
              <a:gd name="T3" fmla="*/ 0 h 1923"/>
              <a:gd name="T4" fmla="*/ 908050 w 572"/>
              <a:gd name="T5" fmla="*/ 3052763 h 1923"/>
              <a:gd name="T6" fmla="*/ 0 w 572"/>
              <a:gd name="T7" fmla="*/ 3052763 h 1923"/>
              <a:gd name="T8" fmla="*/ 0 60000 65536"/>
              <a:gd name="T9" fmla="*/ 0 60000 65536"/>
              <a:gd name="T10" fmla="*/ 0 60000 65536"/>
              <a:gd name="T11" fmla="*/ 0 60000 65536"/>
              <a:gd name="T12" fmla="*/ 0 w 572"/>
              <a:gd name="T13" fmla="*/ 0 h 1923"/>
              <a:gd name="T14" fmla="*/ 572 w 572"/>
              <a:gd name="T15" fmla="*/ 1923 h 19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2" h="1923">
                <a:moveTo>
                  <a:pt x="344" y="0"/>
                </a:moveTo>
                <a:lnTo>
                  <a:pt x="572" y="0"/>
                </a:lnTo>
                <a:lnTo>
                  <a:pt x="572" y="1923"/>
                </a:lnTo>
                <a:lnTo>
                  <a:pt x="0" y="1923"/>
                </a:lnTo>
              </a:path>
            </a:pathLst>
          </a:custGeom>
          <a:noFill/>
          <a:ln w="1905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4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55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:a16="http://schemas.microsoft.com/office/drawing/2014/main" id="{54731941-48C1-4B47-96DC-3701DBDA4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80194"/>
            <a:ext cx="8229600" cy="1100138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</a:rPr>
              <a:t>The Edmonds-Karp Algorithm - example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2F996409-1424-4577-910A-41A1708CA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7800" y="4456906"/>
            <a:ext cx="6743700" cy="940594"/>
          </a:xfrm>
          <a:noFill/>
        </p:spPr>
        <p:txBody>
          <a:bodyPr/>
          <a:lstStyle/>
          <a:p>
            <a:r>
              <a:rPr lang="en-US" altLang="zh-CN" dirty="0"/>
              <a:t>Edmonds-Karp</a:t>
            </a:r>
            <a:r>
              <a:rPr lang="zh-CN" altLang="en-US" dirty="0"/>
              <a:t>算法在</a:t>
            </a:r>
            <a:r>
              <a:rPr lang="en-US" altLang="zh-CN" dirty="0"/>
              <a:t>2</a:t>
            </a:r>
            <a:r>
              <a:rPr lang="zh-CN" altLang="en-US" dirty="0"/>
              <a:t>次迭代后停止。</a:t>
            </a:r>
            <a:endParaRPr lang="en-US" altLang="zh-CN" dirty="0"/>
          </a:p>
        </p:txBody>
      </p:sp>
      <p:graphicFrame>
        <p:nvGraphicFramePr>
          <p:cNvPr id="44037" name="Object 2">
            <a:extLst>
              <a:ext uri="{FF2B5EF4-FFF2-40B4-BE49-F238E27FC236}">
                <a16:creationId xmlns:a16="http://schemas.microsoft.com/office/drawing/2014/main" id="{4265F445-B8C1-409D-9ACB-A7BB944431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509135"/>
              </p:ext>
            </p:extLst>
          </p:nvPr>
        </p:nvGraphicFramePr>
        <p:xfrm>
          <a:off x="2466975" y="1773237"/>
          <a:ext cx="405765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name="Picture Publisher Image" r:id="rId4" imgW="2686050" imgH="1600200" progId="PictPub.Image.8">
                  <p:embed/>
                </p:oleObj>
              </mc:Choice>
              <mc:Fallback>
                <p:oleObj name="Picture Publisher Image" r:id="rId4" imgW="2686050" imgH="1600200" progId="PictPub.Image.8">
                  <p:embed/>
                  <p:pic>
                    <p:nvPicPr>
                      <p:cNvPr id="44037" name="Object 2">
                        <a:extLst>
                          <a:ext uri="{FF2B5EF4-FFF2-40B4-BE49-F238E27FC236}">
                            <a16:creationId xmlns:a16="http://schemas.microsoft.com/office/drawing/2014/main" id="{4265F445-B8C1-409D-9ACB-A7BB944431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1773237"/>
                        <a:ext cx="405765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151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>
                <a:solidFill>
                  <a:schemeClr val="accent2"/>
                </a:solidFill>
              </a:rPr>
              <a:t>网络流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解网络流的算法列举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latin typeface="Arial Rounded MT Bold" panose="020F0704030504030204" pitchFamily="34" charset="0"/>
              </a:rPr>
              <a:t>Edmonds</a:t>
            </a:r>
            <a:r>
              <a:rPr lang="zh-CN" altLang="en-US" dirty="0">
                <a:latin typeface="Arial Rounded MT Bold" panose="020F0704030504030204" pitchFamily="34" charset="0"/>
              </a:rPr>
              <a:t>算法	</a:t>
            </a:r>
            <a:r>
              <a:rPr lang="en-US" altLang="zh-CN" sz="2400" dirty="0">
                <a:latin typeface="Arial Rounded MT Bold" panose="020F0704030504030204" pitchFamily="34" charset="0"/>
              </a:rPr>
              <a:t>O(nm</a:t>
            </a:r>
            <a:r>
              <a:rPr lang="en-US" altLang="zh-CN" sz="2400" baseline="30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最短增广路算法	</a:t>
            </a:r>
            <a:r>
              <a:rPr lang="en-US" altLang="zh-CN" sz="2400" dirty="0">
                <a:latin typeface="Arial Rounded MT Bold" panose="020F0704030504030204" pitchFamily="34" charset="0"/>
              </a:rPr>
              <a:t>O(n</a:t>
            </a:r>
            <a:r>
              <a:rPr lang="en-US" altLang="zh-CN" sz="2400" baseline="30000" dirty="0">
                <a:latin typeface="Arial Rounded MT Bold" panose="020F0704030504030204" pitchFamily="34" charset="0"/>
              </a:rPr>
              <a:t>2</a:t>
            </a:r>
            <a:r>
              <a:rPr lang="en-US" altLang="zh-CN" sz="2400" dirty="0">
                <a:latin typeface="Arial Rounded MT Bold" panose="020F0704030504030204" pitchFamily="34" charset="0"/>
              </a:rPr>
              <a:t>m)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预留推进算法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一般算法		</a:t>
            </a:r>
            <a:r>
              <a:rPr lang="en-US" altLang="zh-CN" dirty="0">
                <a:latin typeface="Arial Rounded MT Bold" panose="020F0704030504030204" pitchFamily="34" charset="0"/>
              </a:rPr>
              <a:t>O(n</a:t>
            </a:r>
            <a:r>
              <a:rPr lang="en-US" altLang="zh-CN" baseline="30000" dirty="0">
                <a:latin typeface="Arial Rounded MT Bold" panose="020F0704030504030204" pitchFamily="34" charset="0"/>
              </a:rPr>
              <a:t>2</a:t>
            </a:r>
            <a:r>
              <a:rPr lang="en-US" altLang="zh-CN" dirty="0">
                <a:latin typeface="Arial Rounded MT Bold" panose="020F0704030504030204" pitchFamily="34" charset="0"/>
              </a:rPr>
              <a:t>m)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latin typeface="Arial Rounded MT Bold" panose="020F0704030504030204" pitchFamily="34" charset="0"/>
              </a:rPr>
              <a:t>FIFO		O(n</a:t>
            </a:r>
            <a:r>
              <a:rPr lang="en-US" altLang="zh-CN" baseline="30000" dirty="0">
                <a:latin typeface="Arial Rounded MT Bold" panose="020F0704030504030204" pitchFamily="34" charset="0"/>
              </a:rPr>
              <a:t>3</a:t>
            </a:r>
            <a:r>
              <a:rPr lang="en-US" altLang="zh-CN" dirty="0">
                <a:latin typeface="Arial Rounded MT Bold" panose="020F0704030504030204" pitchFamily="34" charset="0"/>
              </a:rPr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最高标号		</a:t>
            </a:r>
            <a:r>
              <a:rPr lang="en-US" altLang="zh-CN" dirty="0">
                <a:latin typeface="Arial Rounded MT Bold" panose="020F0704030504030204" pitchFamily="34" charset="0"/>
              </a:rPr>
              <a:t>O(n</a:t>
            </a:r>
            <a:r>
              <a:rPr lang="en-US" altLang="zh-CN" baseline="30000" dirty="0">
                <a:latin typeface="Arial Rounded MT Bold" panose="020F0704030504030204" pitchFamily="34" charset="0"/>
              </a:rPr>
              <a:t>2</a:t>
            </a:r>
            <a:r>
              <a:rPr lang="en-US" altLang="zh-CN" dirty="0">
                <a:latin typeface="Arial Rounded MT Bold" panose="020F0704030504030204" pitchFamily="34" charset="0"/>
              </a:rPr>
              <a:t>m</a:t>
            </a:r>
            <a:r>
              <a:rPr lang="en-US" altLang="zh-CN" baseline="30000" dirty="0">
                <a:latin typeface="Arial Rounded MT Bold" panose="020F0704030504030204" pitchFamily="34" charset="0"/>
              </a:rPr>
              <a:t>1/2</a:t>
            </a:r>
            <a:r>
              <a:rPr lang="en-US" altLang="zh-CN" dirty="0">
                <a:latin typeface="Arial Rounded MT Bold" panose="020F0704030504030204" pitchFamily="34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连续最短路算法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基本实现		</a:t>
            </a:r>
            <a:r>
              <a:rPr lang="en-US" altLang="zh-CN" dirty="0">
                <a:latin typeface="Arial Rounded MT Bold" panose="020F0704030504030204" pitchFamily="34" charset="0"/>
              </a:rPr>
              <a:t>O(</a:t>
            </a:r>
            <a:r>
              <a:rPr lang="en-US" altLang="zh-CN" dirty="0" err="1">
                <a:latin typeface="Arial Rounded MT Bold" panose="020F0704030504030204" pitchFamily="34" charset="0"/>
              </a:rPr>
              <a:t>knm</a:t>
            </a:r>
            <a:r>
              <a:rPr lang="en-US" altLang="zh-CN" dirty="0">
                <a:latin typeface="Arial Rounded MT Bold" panose="020F0704030504030204" pitchFamily="34" charset="0"/>
              </a:rPr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latin typeface="Arial Rounded MT Bold" panose="020F0704030504030204" pitchFamily="34" charset="0"/>
              </a:rPr>
              <a:t>改进实现		</a:t>
            </a:r>
            <a:r>
              <a:rPr lang="en-US" altLang="zh-CN" dirty="0">
                <a:latin typeface="Arial Rounded MT Bold" panose="020F0704030504030204" pitchFamily="34" charset="0"/>
              </a:rPr>
              <a:t>O(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  <a:r>
              <a:rPr lang="en-US" altLang="zh-CN" dirty="0">
                <a:latin typeface="Arial Rounded MT Bold" panose="020F0704030504030204" pitchFamily="34" charset="0"/>
              </a:rPr>
              <a:t>k*min{n</a:t>
            </a:r>
            <a:r>
              <a:rPr lang="en-US" altLang="zh-CN" baseline="30000" dirty="0">
                <a:latin typeface="Arial Rounded MT Bold" panose="020F0704030504030204" pitchFamily="34" charset="0"/>
              </a:rPr>
              <a:t>2</a:t>
            </a:r>
            <a:r>
              <a:rPr lang="en-US" altLang="zh-CN" dirty="0">
                <a:latin typeface="Arial Rounded MT Bold" panose="020F0704030504030204" pitchFamily="34" charset="0"/>
              </a:rPr>
              <a:t>,mlogn}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  <a:r>
              <a:rPr lang="en-US" altLang="zh-CN" dirty="0"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626A5C2-5757-4345-B353-07053E4E1F9B}" type="slidenum">
              <a:rPr lang="en-US" altLang="zh-CN">
                <a:latin typeface="Arial Black" panose="020B0A04020102020204" pitchFamily="34" charset="0"/>
              </a:rPr>
              <a:pPr eaLnBrk="1" hangingPunct="1"/>
              <a:t>73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57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zh-CN" altLang="en-US" sz="3600"/>
              <a:t>最大流算法：</a:t>
            </a:r>
          </a:p>
        </p:txBody>
      </p:sp>
      <p:sp>
        <p:nvSpPr>
          <p:cNvPr id="880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F40196-D014-4B00-9E30-D4E1FDDC862F}" type="slidenum">
              <a:rPr lang="en-US" altLang="zh-CN">
                <a:latin typeface="Arial Black" panose="020B0A04020102020204" pitchFamily="34" charset="0"/>
              </a:rPr>
              <a:pPr eaLnBrk="1" hangingPunct="1"/>
              <a:t>74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143000"/>
            <a:ext cx="833120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162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4AF68D-5D4B-4545-BDB6-E6086FBC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1097280"/>
            <a:ext cx="2847230" cy="4666207"/>
          </a:xfrm>
        </p:spPr>
        <p:txBody>
          <a:bodyPr anchor="ctr">
            <a:normAutofit/>
          </a:bodyPr>
          <a:lstStyle/>
          <a:p>
            <a:r>
              <a:rPr lang="en-US" sz="420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F1546-D481-3A45-8F40-10192303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0DAF5-3A16-6841-8F33-09E1F31F5CAB}" type="slidenum">
              <a:rPr kumimoji="1" lang="zh-CN" altLang="en-US" smtClean="0"/>
              <a:pPr>
                <a:spcAft>
                  <a:spcPts val="600"/>
                </a:spcAft>
              </a:pPr>
              <a:t>75</a:t>
            </a:fld>
            <a:endParaRPr kumimoji="1" lang="zh-CN" altLang="en-US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8063421A-E925-776F-8DF2-F97C947B5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40572"/>
              </p:ext>
            </p:extLst>
          </p:nvPr>
        </p:nvGraphicFramePr>
        <p:xfrm>
          <a:off x="3331028" y="480752"/>
          <a:ext cx="5184322" cy="5869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6553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>
                <a:solidFill>
                  <a:schemeClr val="accent2"/>
                </a:solidFill>
              </a:rPr>
              <a:t>网络流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/>
          <a:lstStyle/>
          <a:p>
            <a:pPr eaLnBrk="1" hangingPunct="1"/>
            <a:r>
              <a:rPr lang="zh-CN" altLang="en-US" dirty="0"/>
              <a:t>网络流问题的各种变形</a:t>
            </a:r>
          </a:p>
          <a:p>
            <a:pPr lvl="1" eaLnBrk="1" hangingPunct="1"/>
            <a:r>
              <a:rPr lang="zh-CN" altLang="en-US" dirty="0"/>
              <a:t>多源多汇</a:t>
            </a:r>
          </a:p>
          <a:p>
            <a:pPr lvl="1" eaLnBrk="1" hangingPunct="1"/>
            <a:r>
              <a:rPr lang="zh-CN" altLang="en-US" dirty="0"/>
              <a:t>顶点容量</a:t>
            </a:r>
          </a:p>
          <a:p>
            <a:pPr lvl="1" eaLnBrk="1" hangingPunct="1"/>
            <a:r>
              <a:rPr lang="zh-CN" altLang="en-US" dirty="0"/>
              <a:t>有环转化为无环</a:t>
            </a:r>
          </a:p>
          <a:p>
            <a:pPr lvl="1" eaLnBrk="1" hangingPunct="1"/>
            <a:r>
              <a:rPr lang="zh-CN" altLang="en-US" dirty="0"/>
              <a:t>无向图变有向图</a:t>
            </a:r>
          </a:p>
          <a:p>
            <a:pPr lvl="1" eaLnBrk="1" hangingPunct="1"/>
            <a:r>
              <a:rPr lang="zh-CN" altLang="en-US" dirty="0"/>
              <a:t>满足供求关系的可行流</a:t>
            </a:r>
          </a:p>
          <a:p>
            <a:pPr lvl="1" eaLnBrk="1" hangingPunct="1"/>
            <a:r>
              <a:rPr lang="zh-CN" altLang="en-US" dirty="0"/>
              <a:t>有下界的网络流</a:t>
            </a:r>
          </a:p>
          <a:p>
            <a:pPr lvl="1" eaLnBrk="1" hangingPunct="1"/>
            <a:r>
              <a:rPr lang="zh-CN" altLang="en-US" dirty="0"/>
              <a:t>费用流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9A1B1B-83B1-4B60-9A9C-001E103537B9}" type="slidenum">
              <a:rPr lang="en-US" altLang="zh-CN">
                <a:latin typeface="Arial Black" panose="020B0A04020102020204" pitchFamily="34" charset="0"/>
              </a:rPr>
              <a:pPr eaLnBrk="1" hangingPunct="1"/>
              <a:t>76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8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>
            <a:extLst>
              <a:ext uri="{FF2B5EF4-FFF2-40B4-BE49-F238E27FC236}">
                <a16:creationId xmlns:a16="http://schemas.microsoft.com/office/drawing/2014/main" id="{9356018A-60F8-4B6E-B0EE-27EF6F6A94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最大流算法应用</a:t>
            </a:r>
            <a:endParaRPr lang="en-US" altLang="zh-CN" dirty="0"/>
          </a:p>
        </p:txBody>
      </p:sp>
      <p:sp>
        <p:nvSpPr>
          <p:cNvPr id="45059" name="Rectangle 5">
            <a:extLst>
              <a:ext uri="{FF2B5EF4-FFF2-40B4-BE49-F238E27FC236}">
                <a16:creationId xmlns:a16="http://schemas.microsoft.com/office/drawing/2014/main" id="{C94E333C-D738-4785-A91F-82C66D5EC7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最大二分匹配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847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:a16="http://schemas.microsoft.com/office/drawing/2014/main" id="{7231594C-6B63-4E76-BAB6-C6AEAA9E0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4200" y="188913"/>
            <a:ext cx="7772400" cy="954087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最大二分匹配</a:t>
            </a:r>
            <a:endParaRPr lang="en-US" altLang="zh-CN" sz="4000" dirty="0"/>
          </a:p>
        </p:txBody>
      </p:sp>
      <p:sp>
        <p:nvSpPr>
          <p:cNvPr id="1029123" name="Rectangle 3">
            <a:extLst>
              <a:ext uri="{FF2B5EF4-FFF2-40B4-BE49-F238E27FC236}">
                <a16:creationId xmlns:a16="http://schemas.microsoft.com/office/drawing/2014/main" id="{A9B3C313-0D94-4997-968E-37523BFB2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84288"/>
            <a:ext cx="41529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 Rounded MT Bold" panose="020F0704030504030204" pitchFamily="34" charset="0"/>
              </a:rPr>
              <a:t>若无向图</a:t>
            </a:r>
            <a:r>
              <a:rPr lang="en-US" altLang="zh-CN" sz="2400" dirty="0">
                <a:latin typeface="Arial Rounded MT Bold" panose="020F0704030504030204" pitchFamily="34" charset="0"/>
              </a:rPr>
              <a:t>G=〈</a:t>
            </a:r>
            <a:r>
              <a:rPr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</a:t>
            </a:r>
            <a:r>
              <a:rPr lang="zh-CN" altLang="en-US" sz="2400" dirty="0">
                <a:latin typeface="Arial Rounded MT Bold" panose="020F0704030504030204" pitchFamily="34" charset="0"/>
              </a:rPr>
              <a:t>，</a:t>
            </a:r>
            <a:r>
              <a:rPr lang="en-US" altLang="zh-CN" sz="2400" dirty="0">
                <a:solidFill>
                  <a:srgbClr val="006600"/>
                </a:solidFill>
                <a:latin typeface="Arial Rounded MT Bold" panose="020F0704030504030204" pitchFamily="34" charset="0"/>
              </a:rPr>
              <a:t>E</a:t>
            </a:r>
            <a:r>
              <a:rPr lang="en-US" altLang="zh-CN" sz="2400" dirty="0">
                <a:latin typeface="Arial Rounded MT Bold" panose="020F0704030504030204" pitchFamily="34" charset="0"/>
              </a:rPr>
              <a:t>〉</a:t>
            </a:r>
            <a:r>
              <a:rPr lang="zh-CN" altLang="en-US" sz="2400" dirty="0">
                <a:latin typeface="Arial Rounded MT Bold" panose="020F0704030504030204" pitchFamily="34" charset="0"/>
              </a:rPr>
              <a:t>的顶点集</a:t>
            </a:r>
            <a:r>
              <a:rPr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</a:t>
            </a:r>
            <a:r>
              <a:rPr lang="zh-CN" altLang="en-US" sz="2400" dirty="0">
                <a:latin typeface="Arial Rounded MT Bold" panose="020F0704030504030204" pitchFamily="34" charset="0"/>
              </a:rPr>
              <a:t>能分成两个子集</a:t>
            </a:r>
            <a:r>
              <a:rPr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</a:t>
            </a:r>
            <a:r>
              <a:rPr lang="zh-CN" altLang="en-US" sz="2400" dirty="0">
                <a:latin typeface="Arial Rounded MT Bold" panose="020F0704030504030204" pitchFamily="34" charset="0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</a:t>
            </a:r>
            <a:r>
              <a:rPr lang="zh-CN" altLang="en-US" sz="2400" dirty="0">
                <a:latin typeface="Arial Rounded MT Bold" panose="020F0704030504030204" pitchFamily="34" charset="0"/>
              </a:rPr>
              <a:t>，满足：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 Rounded MT Bold" panose="020F0704030504030204" pitchFamily="34" charset="0"/>
              </a:rPr>
              <a:t>    </a:t>
            </a:r>
            <a:r>
              <a:rPr lang="en-US" altLang="zh-CN" sz="2400" dirty="0">
                <a:latin typeface="Arial Rounded MT Bold" panose="020F0704030504030204" pitchFamily="34" charset="0"/>
              </a:rPr>
              <a:t>(1)</a:t>
            </a:r>
            <a:r>
              <a:rPr lang="zh-CN" altLang="en-US" sz="2400" dirty="0">
                <a:latin typeface="Arial Rounded MT Bold" panose="020F0704030504030204" pitchFamily="34" charset="0"/>
              </a:rPr>
              <a:t> </a:t>
            </a:r>
            <a:r>
              <a:rPr lang="en-US" altLang="zh-CN" sz="2400" dirty="0">
                <a:latin typeface="Arial Rounded MT Bold" panose="020F0704030504030204" pitchFamily="34" charset="0"/>
              </a:rPr>
              <a:t>V=L∪R</a:t>
            </a:r>
            <a:r>
              <a:rPr lang="zh-CN" altLang="en-US" sz="2400" dirty="0">
                <a:latin typeface="Arial Rounded MT Bold" panose="020F0704030504030204" pitchFamily="34" charset="0"/>
              </a:rPr>
              <a:t>，</a:t>
            </a:r>
            <a:r>
              <a:rPr lang="en-US" altLang="zh-CN" sz="2400" dirty="0">
                <a:latin typeface="Arial Rounded MT Bold" panose="020F0704030504030204" pitchFamily="34" charset="0"/>
              </a:rPr>
              <a:t>L∩R=</a:t>
            </a:r>
            <a:r>
              <a:rPr lang="zh-CN" altLang="en-US" sz="2400" dirty="0">
                <a:latin typeface="Arial Rounded MT Bold" panose="020F0704030504030204" pitchFamily="34" charset="0"/>
              </a:rPr>
              <a:t> </a:t>
            </a:r>
            <a:r>
              <a:rPr lang="en-US" altLang="zh-CN" sz="2400" b="1" dirty="0">
                <a:latin typeface="Arial Rounded MT Bold" panose="020F0704030504030204" pitchFamily="34" charset="0"/>
                <a:sym typeface="Symbol" panose="05050102010706020507" pitchFamily="18" charset="2"/>
              </a:rPr>
              <a:t> </a:t>
            </a:r>
            <a:r>
              <a:rPr lang="zh-CN" altLang="en-US" sz="2400" dirty="0">
                <a:latin typeface="Arial Rounded MT Bold" panose="020F0704030504030204" pitchFamily="34" charset="0"/>
              </a:rPr>
              <a:t>；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 Rounded MT Bold" panose="020F0704030504030204" pitchFamily="34" charset="0"/>
              </a:rPr>
              <a:t>    </a:t>
            </a:r>
            <a:r>
              <a:rPr lang="en-US" altLang="zh-CN" sz="2400" dirty="0">
                <a:latin typeface="Arial Rounded MT Bold" panose="020F0704030504030204" pitchFamily="34" charset="0"/>
              </a:rPr>
              <a:t>(2)</a:t>
            </a:r>
            <a:r>
              <a:rPr lang="zh-CN" altLang="en-US" sz="2400" dirty="0">
                <a:latin typeface="Arial Rounded MT Bold" panose="020F0704030504030204" pitchFamily="34" charset="0"/>
              </a:rPr>
              <a:t> </a:t>
            </a:r>
            <a:r>
              <a:rPr lang="en-US" altLang="zh-CN" sz="2400" dirty="0">
                <a:latin typeface="Arial Rounded MT Bold" panose="020F0704030504030204" pitchFamily="34" charset="0"/>
              </a:rPr>
              <a:t>e=(</a:t>
            </a:r>
            <a:r>
              <a:rPr lang="en-US" altLang="zh-CN" sz="2400" dirty="0" err="1">
                <a:latin typeface="Arial Rounded MT Bold" panose="020F0704030504030204" pitchFamily="34" charset="0"/>
              </a:rPr>
              <a:t>u,v</a:t>
            </a:r>
            <a:r>
              <a:rPr lang="en-US" altLang="zh-CN" sz="2400" dirty="0">
                <a:latin typeface="Arial Rounded MT Bold" panose="020F0704030504030204" pitchFamily="34" charset="0"/>
              </a:rPr>
              <a:t>)</a:t>
            </a:r>
            <a:r>
              <a:rPr lang="zh-CN" altLang="en-US" sz="2400" dirty="0">
                <a:latin typeface="Arial Rounded MT Bold" panose="020F0704030504030204" pitchFamily="34" charset="0"/>
              </a:rPr>
              <a:t>∈</a:t>
            </a:r>
            <a:r>
              <a:rPr lang="en-US" altLang="zh-CN" sz="2400" dirty="0">
                <a:latin typeface="Arial Rounded MT Bold" panose="020F0704030504030204" pitchFamily="34" charset="0"/>
              </a:rPr>
              <a:t>E</a:t>
            </a:r>
            <a:r>
              <a:rPr lang="zh-CN" altLang="en-US" sz="2400" dirty="0">
                <a:latin typeface="Arial Rounded MT Bold" panose="020F0704030504030204" pitchFamily="34" charset="0"/>
              </a:rPr>
              <a:t>，均有</a:t>
            </a:r>
            <a:r>
              <a:rPr lang="en-US" altLang="zh-CN" sz="2400" dirty="0" err="1">
                <a:latin typeface="Arial Rounded MT Bold" panose="020F0704030504030204" pitchFamily="34" charset="0"/>
              </a:rPr>
              <a:t>u∈L</a:t>
            </a:r>
            <a:r>
              <a:rPr lang="zh-CN" altLang="en-US" sz="2400" dirty="0">
                <a:latin typeface="Arial Rounded MT Bold" panose="020F0704030504030204" pitchFamily="34" charset="0"/>
              </a:rPr>
              <a:t>，</a:t>
            </a:r>
            <a:r>
              <a:rPr lang="en-US" altLang="zh-CN" sz="2400" dirty="0" err="1">
                <a:latin typeface="Arial Rounded MT Bold" panose="020F0704030504030204" pitchFamily="34" charset="0"/>
              </a:rPr>
              <a:t>v∈R</a:t>
            </a:r>
            <a:r>
              <a:rPr lang="zh-CN" altLang="en-US" sz="2400" dirty="0">
                <a:latin typeface="Arial Rounded MT Bold" panose="020F0704030504030204" pitchFamily="34" charset="0"/>
              </a:rPr>
              <a:t>。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Arial Rounded MT Bold" panose="020F0704030504030204" pitchFamily="34" charset="0"/>
              </a:rPr>
              <a:t>   则称</a:t>
            </a:r>
            <a:r>
              <a:rPr lang="en-US" altLang="zh-CN" sz="2400" dirty="0">
                <a:latin typeface="Arial Rounded MT Bold" panose="020F0704030504030204" pitchFamily="34" charset="0"/>
              </a:rPr>
              <a:t>G</a:t>
            </a:r>
            <a:r>
              <a:rPr lang="zh-CN" altLang="en-US" sz="2400" dirty="0">
                <a:latin typeface="Arial Rounded MT Bold" panose="020F0704030504030204" pitchFamily="34" charset="0"/>
              </a:rPr>
              <a:t>为</a:t>
            </a:r>
            <a:r>
              <a:rPr lang="zh-CN" altLang="en-US" sz="240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二分图</a:t>
            </a:r>
            <a:r>
              <a:rPr lang="zh-CN" altLang="en-US" sz="2400" dirty="0">
                <a:latin typeface="Arial Rounded MT Bold" panose="020F0704030504030204" pitchFamily="34" charset="0"/>
              </a:rPr>
              <a:t>，</a:t>
            </a:r>
            <a:r>
              <a:rPr lang="en-US" altLang="zh-CN" sz="2400" dirty="0">
                <a:latin typeface="Arial Rounded MT Bold" panose="020F0704030504030204" pitchFamily="34" charset="0"/>
              </a:rPr>
              <a:t>L</a:t>
            </a:r>
            <a:r>
              <a:rPr lang="zh-CN" altLang="en-US" sz="2400" dirty="0">
                <a:latin typeface="Arial Rounded MT Bold" panose="020F0704030504030204" pitchFamily="34" charset="0"/>
              </a:rPr>
              <a:t>和</a:t>
            </a:r>
            <a:r>
              <a:rPr lang="en-US" altLang="zh-CN" sz="2400" dirty="0">
                <a:latin typeface="Arial Rounded MT Bold" panose="020F0704030504030204" pitchFamily="34" charset="0"/>
              </a:rPr>
              <a:t>R</a:t>
            </a:r>
            <a:r>
              <a:rPr lang="zh-CN" altLang="en-US" sz="2400" dirty="0">
                <a:latin typeface="Arial Rounded MT Bold" panose="020F0704030504030204" pitchFamily="34" charset="0"/>
              </a:rPr>
              <a:t>称为互补顶点子集，常记为</a:t>
            </a:r>
            <a:r>
              <a:rPr lang="en-US" altLang="zh-CN" sz="2400" dirty="0">
                <a:latin typeface="Arial Rounded MT Bold" panose="020F0704030504030204" pitchFamily="34" charset="0"/>
              </a:rPr>
              <a:t>G=〈L,R,E〉</a:t>
            </a:r>
            <a:r>
              <a:rPr lang="zh-CN" altLang="en-US" sz="2400" dirty="0">
                <a:latin typeface="Arial Rounded MT Bold" panose="020F0704030504030204" pitchFamily="34" charset="0"/>
              </a:rPr>
              <a:t>。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Rounded MT Bold" panose="020F0704030504030204" pitchFamily="34" charset="0"/>
              </a:rPr>
              <a:t>   </a:t>
            </a:r>
            <a:r>
              <a:rPr lang="zh-CN" altLang="en-US" sz="2400" dirty="0">
                <a:latin typeface="Arial Rounded MT Bold" panose="020F0704030504030204" pitchFamily="34" charset="0"/>
              </a:rPr>
              <a:t>如果</a:t>
            </a:r>
            <a:r>
              <a:rPr lang="en-US" altLang="zh-CN" sz="2400" dirty="0">
                <a:latin typeface="Arial Rounded MT Bold" panose="020F0704030504030204" pitchFamily="34" charset="0"/>
              </a:rPr>
              <a:t>L</a:t>
            </a:r>
            <a:r>
              <a:rPr lang="zh-CN" altLang="en-US" sz="2400" dirty="0">
                <a:latin typeface="Arial Rounded MT Bold" panose="020F0704030504030204" pitchFamily="34" charset="0"/>
              </a:rPr>
              <a:t>中每个顶点都与</a:t>
            </a:r>
            <a:r>
              <a:rPr lang="en-US" altLang="zh-CN" sz="2400" dirty="0">
                <a:latin typeface="Arial Rounded MT Bold" panose="020F0704030504030204" pitchFamily="34" charset="0"/>
              </a:rPr>
              <a:t>R</a:t>
            </a:r>
            <a:r>
              <a:rPr lang="zh-CN" altLang="en-US" sz="2400" dirty="0">
                <a:latin typeface="Arial Rounded MT Bold" panose="020F0704030504030204" pitchFamily="34" charset="0"/>
              </a:rPr>
              <a:t>中所有顶点邻接，则称</a:t>
            </a:r>
            <a:r>
              <a:rPr lang="en-US" altLang="zh-CN" sz="2400" dirty="0">
                <a:latin typeface="Arial Rounded MT Bold" panose="020F0704030504030204" pitchFamily="34" charset="0"/>
              </a:rPr>
              <a:t>G</a:t>
            </a:r>
            <a:r>
              <a:rPr lang="zh-CN" altLang="en-US" sz="2400" dirty="0">
                <a:latin typeface="Arial Rounded MT Bold" panose="020F0704030504030204" pitchFamily="34" charset="0"/>
              </a:rPr>
              <a:t>为</a:t>
            </a:r>
            <a:r>
              <a:rPr lang="zh-CN" altLang="en-US" sz="2400" b="1" dirty="0">
                <a:solidFill>
                  <a:srgbClr val="3333FF"/>
                </a:solidFill>
                <a:latin typeface="Arial Rounded MT Bold" panose="020F0704030504030204" pitchFamily="34" charset="0"/>
              </a:rPr>
              <a:t>完全二分图</a:t>
            </a:r>
            <a:r>
              <a:rPr lang="zh-CN" altLang="en-US" sz="2400" dirty="0">
                <a:latin typeface="Arial Rounded MT Bold" panose="020F0704030504030204" pitchFamily="34" charset="0"/>
              </a:rPr>
              <a:t>，并记为</a:t>
            </a:r>
            <a:r>
              <a:rPr lang="en-US" altLang="zh-CN" sz="2400" dirty="0" err="1">
                <a:solidFill>
                  <a:srgbClr val="00B050"/>
                </a:solidFill>
                <a:latin typeface="Arial Rounded MT Bold" panose="020F0704030504030204" pitchFamily="34" charset="0"/>
              </a:rPr>
              <a:t>K</a:t>
            </a:r>
            <a:r>
              <a:rPr lang="en-US" altLang="zh-CN" sz="2400" baseline="-25000" dirty="0" err="1">
                <a:solidFill>
                  <a:srgbClr val="00B050"/>
                </a:solidFill>
                <a:latin typeface="Arial Rounded MT Bold" panose="020F0704030504030204" pitchFamily="34" charset="0"/>
              </a:rPr>
              <a:t>r,s</a:t>
            </a:r>
            <a:r>
              <a:rPr lang="zh-CN" altLang="en-US" sz="2400" dirty="0">
                <a:latin typeface="Arial Rounded MT Bold" panose="020F0704030504030204" pitchFamily="34" charset="0"/>
              </a:rPr>
              <a:t>，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 Rounded MT Bold" panose="020F0704030504030204" pitchFamily="34" charset="0"/>
              </a:rPr>
              <a:t>   </a:t>
            </a:r>
            <a:r>
              <a:rPr lang="zh-CN" altLang="en-US" sz="2400" dirty="0">
                <a:latin typeface="Arial Rounded MT Bold" panose="020F0704030504030204" pitchFamily="34" charset="0"/>
              </a:rPr>
              <a:t>其中</a:t>
            </a:r>
            <a:r>
              <a:rPr lang="en-US" altLang="zh-CN" sz="2400" dirty="0">
                <a:latin typeface="Arial Rounded MT Bold" panose="020F0704030504030204" pitchFamily="34" charset="0"/>
              </a:rPr>
              <a:t>r =|L|</a:t>
            </a:r>
            <a:r>
              <a:rPr lang="zh-CN" altLang="en-US" sz="2400" dirty="0">
                <a:latin typeface="Arial Rounded MT Bold" panose="020F0704030504030204" pitchFamily="34" charset="0"/>
              </a:rPr>
              <a:t>，</a:t>
            </a:r>
            <a:r>
              <a:rPr lang="en-US" altLang="zh-CN" sz="2400" dirty="0">
                <a:latin typeface="Arial Rounded MT Bold" panose="020F0704030504030204" pitchFamily="34" charset="0"/>
              </a:rPr>
              <a:t>s=|R|</a:t>
            </a:r>
            <a:r>
              <a:rPr lang="zh-CN" altLang="en-US" sz="2400" dirty="0">
                <a:latin typeface="Arial Rounded MT Bold" panose="020F0704030504030204" pitchFamily="34" charset="0"/>
              </a:rPr>
              <a:t>。</a:t>
            </a:r>
          </a:p>
        </p:txBody>
      </p:sp>
      <p:graphicFrame>
        <p:nvGraphicFramePr>
          <p:cNvPr id="46085" name="Object 2">
            <a:extLst>
              <a:ext uri="{FF2B5EF4-FFF2-40B4-BE49-F238E27FC236}">
                <a16:creationId xmlns:a16="http://schemas.microsoft.com/office/drawing/2014/main" id="{64DC8408-E9F9-4BC3-B466-715E06688D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4825" y="1284288"/>
          <a:ext cx="2811463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Picture Publisher Image" r:id="rId4" imgW="1552575" imgH="2790825" progId="PictPub.Image.8">
                  <p:embed/>
                </p:oleObj>
              </mc:Choice>
              <mc:Fallback>
                <p:oleObj name="Picture Publisher Image" r:id="rId4" imgW="1552575" imgH="2790825" progId="PictPub.Image.8">
                  <p:embed/>
                  <p:pic>
                    <p:nvPicPr>
                      <p:cNvPr id="46085" name="Object 2">
                        <a:extLst>
                          <a:ext uri="{FF2B5EF4-FFF2-40B4-BE49-F238E27FC236}">
                            <a16:creationId xmlns:a16="http://schemas.microsoft.com/office/drawing/2014/main" id="{64DC8408-E9F9-4BC3-B466-715E06688D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4825" y="1284288"/>
                        <a:ext cx="2811463" cy="504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3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107" name="Rectangle 2">
                <a:extLst>
                  <a:ext uri="{FF2B5EF4-FFF2-40B4-BE49-F238E27FC236}">
                    <a16:creationId xmlns:a16="http://schemas.microsoft.com/office/drawing/2014/main" id="{21D13FF2-095B-46FD-903B-712E8E3E172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12800" y="1308100"/>
                <a:ext cx="7899400" cy="977900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匹配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M</a:t>
                </a:r>
                <a:r>
                  <a:rPr lang="zh-CN" altLang="en-US" sz="2400" dirty="0">
                    <a:latin typeface="Arial Rounded MT Bold" panose="020F0704030504030204" pitchFamily="34" charset="0"/>
                  </a:rPr>
                  <a:t>是指的一个边集</a:t>
                </a:r>
                <a:r>
                  <a:rPr lang="en-US" altLang="zh-CN" sz="2400" dirty="0">
                    <a:latin typeface="Arial Rounded MT Bold" panose="020F0704030504030204" pitchFamily="34" charset="0"/>
                  </a:rPr>
                  <a:t>E</a:t>
                </a:r>
                <a:r>
                  <a:rPr lang="zh-CN" altLang="en-US" sz="2400" dirty="0">
                    <a:latin typeface="Arial Rounded MT Bold" panose="020F0704030504030204" pitchFamily="34" charset="0"/>
                  </a:rPr>
                  <a:t>的子集，使得对于所有顶点</a:t>
                </a:r>
                <a:r>
                  <a:rPr lang="en-US" altLang="zh-CN" sz="2400" dirty="0">
                    <a:latin typeface="Arial Rounded MT Bold" panose="020F0704030504030204" pitchFamily="34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altLang="zh-CN" sz="2400" i="0" smtClean="0">
                        <a:latin typeface="+mn-ea"/>
                      </a:rPr>
                      <m:t>∈</m:t>
                    </m:r>
                  </m:oMath>
                </a14:m>
                <a:r>
                  <a:rPr lang="en-US" altLang="zh-CN" sz="2400" dirty="0">
                    <a:latin typeface="Arial Rounded MT Bold" panose="020F0704030504030204" pitchFamily="34" charset="0"/>
                  </a:rPr>
                  <a:t>V, </a:t>
                </a:r>
                <a:r>
                  <a:rPr lang="zh-CN" altLang="en-US" sz="2400" dirty="0">
                    <a:latin typeface="Arial Rounded MT Bold" panose="020F0704030504030204" pitchFamily="34" charset="0"/>
                  </a:rPr>
                  <a:t>至多有一条</a:t>
                </a:r>
                <a:r>
                  <a:rPr lang="en-US" altLang="zh-CN" sz="2400" dirty="0">
                    <a:latin typeface="Arial Rounded MT Bold" panose="020F0704030504030204" pitchFamily="34" charset="0"/>
                  </a:rPr>
                  <a:t>M</a:t>
                </a:r>
                <a:r>
                  <a:rPr lang="zh-CN" altLang="en-US" sz="2400" dirty="0">
                    <a:latin typeface="Arial Rounded MT Bold" panose="020F0704030504030204" pitchFamily="34" charset="0"/>
                  </a:rPr>
                  <a:t>中的边与</a:t>
                </a:r>
                <a:r>
                  <a:rPr lang="en-US" altLang="zh-CN" sz="2400" dirty="0">
                    <a:latin typeface="Arial Rounded MT Bold" panose="020F0704030504030204" pitchFamily="34" charset="0"/>
                  </a:rPr>
                  <a:t>v</a:t>
                </a:r>
                <a:r>
                  <a:rPr lang="zh-CN" altLang="en-US" sz="2400" dirty="0">
                    <a:latin typeface="Arial Rounded MT Bold" panose="020F0704030504030204" pitchFamily="34" charset="0"/>
                  </a:rPr>
                  <a:t>相连</a:t>
                </a:r>
                <a:r>
                  <a:rPr lang="en-US" altLang="zh-CN" sz="2400" dirty="0">
                    <a:latin typeface="Arial Rounded MT Bold" panose="020F0704030504030204" pitchFamily="34" charset="0"/>
                  </a:rPr>
                  <a:t>.  </a:t>
                </a:r>
              </a:p>
            </p:txBody>
          </p:sp>
        </mc:Choice>
        <mc:Fallback>
          <p:sp>
            <p:nvSpPr>
              <p:cNvPr id="47107" name="Rectangle 2">
                <a:extLst>
                  <a:ext uri="{FF2B5EF4-FFF2-40B4-BE49-F238E27FC236}">
                    <a16:creationId xmlns:a16="http://schemas.microsoft.com/office/drawing/2014/main" id="{21D13FF2-095B-46FD-903B-712E8E3E1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308100"/>
                <a:ext cx="7899400" cy="977900"/>
              </a:xfrm>
              <a:blipFill>
                <a:blip r:embed="rId4"/>
                <a:stretch>
                  <a:fillRect l="-963" t="-10390" r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8" name="Object 2">
            <a:extLst>
              <a:ext uri="{FF2B5EF4-FFF2-40B4-BE49-F238E27FC236}">
                <a16:creationId xmlns:a16="http://schemas.microsoft.com/office/drawing/2014/main" id="{D8A41091-9675-42C2-A6E3-1EB2BC293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69130"/>
              </p:ext>
            </p:extLst>
          </p:nvPr>
        </p:nvGraphicFramePr>
        <p:xfrm>
          <a:off x="1773238" y="2484438"/>
          <a:ext cx="2178050" cy="391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9" name="Picture Publisher Image" r:id="rId5" imgW="1552575" imgH="2790825" progId="PictPub.Image.8">
                  <p:embed/>
                </p:oleObj>
              </mc:Choice>
              <mc:Fallback>
                <p:oleObj name="Picture Publisher Image" r:id="rId5" imgW="1552575" imgH="2790825" progId="PictPub.Image.8">
                  <p:embed/>
                  <p:pic>
                    <p:nvPicPr>
                      <p:cNvPr id="47108" name="Object 2">
                        <a:extLst>
                          <a:ext uri="{FF2B5EF4-FFF2-40B4-BE49-F238E27FC236}">
                            <a16:creationId xmlns:a16="http://schemas.microsoft.com/office/drawing/2014/main" id="{D8A41091-9675-42C2-A6E3-1EB2BC293A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2484438"/>
                        <a:ext cx="2178050" cy="391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3">
            <a:extLst>
              <a:ext uri="{FF2B5EF4-FFF2-40B4-BE49-F238E27FC236}">
                <a16:creationId xmlns:a16="http://schemas.microsoft.com/office/drawing/2014/main" id="{7EC22636-E885-4881-874C-D6A5BBDD95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170116"/>
              </p:ext>
            </p:extLst>
          </p:nvPr>
        </p:nvGraphicFramePr>
        <p:xfrm>
          <a:off x="4922838" y="2459038"/>
          <a:ext cx="2257425" cy="391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0" name="Picture Publisher Image" r:id="rId7" imgW="1609725" imgH="2790825" progId="PictPub.Image.8">
                  <p:embed/>
                </p:oleObj>
              </mc:Choice>
              <mc:Fallback>
                <p:oleObj name="Picture Publisher Image" r:id="rId7" imgW="1609725" imgH="2790825" progId="PictPub.Image.8">
                  <p:embed/>
                  <p:pic>
                    <p:nvPicPr>
                      <p:cNvPr id="47109" name="Object 3">
                        <a:extLst>
                          <a:ext uri="{FF2B5EF4-FFF2-40B4-BE49-F238E27FC236}">
                            <a16:creationId xmlns:a16="http://schemas.microsoft.com/office/drawing/2014/main" id="{7EC22636-E885-4881-874C-D6A5BBDD95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838" y="2459038"/>
                        <a:ext cx="2257425" cy="391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CB2986C7-BF7E-D642-A402-62467CBB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2791"/>
            <a:ext cx="7886700" cy="790574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匹配</a:t>
            </a:r>
          </a:p>
        </p:txBody>
      </p:sp>
    </p:spTree>
    <p:extLst>
      <p:ext uri="{BB962C8B-B14F-4D97-AF65-F5344CB8AC3E}">
        <p14:creationId xmlns:p14="http://schemas.microsoft.com/office/powerpoint/2010/main" val="242226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293AD-2F6A-4248-9722-4592565C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88" y="-191186"/>
            <a:ext cx="7772400" cy="1609344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53B3A-A92C-4975-8FC2-0BE6080B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8" y="1201737"/>
            <a:ext cx="7772400" cy="452596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一个</a:t>
            </a:r>
            <a:r>
              <a:rPr lang="zh-CN" altLang="en-US" sz="2800" dirty="0">
                <a:solidFill>
                  <a:srgbClr val="FF000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流网络</a:t>
            </a:r>
            <a:r>
              <a:rPr lang="zh-CN" altLang="en-US" sz="28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是具备下述特征的有向图</a:t>
            </a:r>
            <a:r>
              <a:rPr lang="en-US" altLang="zh-CN" sz="28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G = (V</a:t>
            </a:r>
            <a:r>
              <a:rPr lang="zh-CN" altLang="en-US" sz="28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，</a:t>
            </a:r>
            <a:r>
              <a:rPr lang="en-US" altLang="zh-CN" sz="28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E)</a:t>
            </a:r>
          </a:p>
          <a:p>
            <a:pPr lvl="1"/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每条边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(u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，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v)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有一个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非负容量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(capacity) c(u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，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v)≥ 0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，对于不在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E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中的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(</a:t>
            </a:r>
            <a:r>
              <a:rPr lang="en-US" altLang="zh-CN" sz="2400" dirty="0" err="1">
                <a:latin typeface="Arial Rounded MT Bold" panose="020F0704030504030204" pitchFamily="34" charset="0"/>
                <a:cs typeface="Arial Nova" panose="020F0502020204030204" pitchFamily="34" charset="0"/>
              </a:rPr>
              <a:t>u,v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)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，规定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c(</a:t>
            </a:r>
            <a:r>
              <a:rPr lang="en-US" altLang="zh-CN" sz="2400" dirty="0" err="1">
                <a:latin typeface="Arial Rounded MT Bold" panose="020F0704030504030204" pitchFamily="34" charset="0"/>
                <a:cs typeface="Arial Nova" panose="020F0502020204030204" pitchFamily="34" charset="0"/>
              </a:rPr>
              <a:t>u</a:t>
            </a:r>
            <a:r>
              <a:rPr lang="en-US" altLang="zh-CN" dirty="0" err="1">
                <a:latin typeface="Arial Rounded MT Bold" panose="020F0704030504030204" pitchFamily="34" charset="0"/>
                <a:cs typeface="Arial Nova" panose="020F0502020204030204" pitchFamily="34" charset="0"/>
              </a:rPr>
              <a:t>,</a:t>
            </a:r>
            <a:r>
              <a:rPr lang="en-US" altLang="zh-CN" sz="2400" dirty="0" err="1">
                <a:latin typeface="Arial Rounded MT Bold" panose="020F0704030504030204" pitchFamily="34" charset="0"/>
                <a:cs typeface="Arial Nova" panose="020F0502020204030204" pitchFamily="34" charset="0"/>
              </a:rPr>
              <a:t>v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) = 0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。</a:t>
            </a:r>
          </a:p>
          <a:p>
            <a:pPr lvl="1"/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存在单一源点 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s ∊ V</a:t>
            </a:r>
          </a:p>
          <a:p>
            <a:pPr lvl="1"/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存在单一汇点 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t ∊ V</a:t>
            </a:r>
          </a:p>
          <a:p>
            <a:pPr lvl="1"/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除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s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、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t 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之外的其他结点称为内部结点。 </a:t>
            </a:r>
          </a:p>
          <a:p>
            <a:r>
              <a:rPr lang="zh-CN" altLang="en-US" sz="28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三点假设：</a:t>
            </a:r>
          </a:p>
          <a:p>
            <a:pPr lvl="1"/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没有边进入源点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(source)</a:t>
            </a:r>
            <a:r>
              <a:rPr lang="zh-CN" altLang="en-US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，没有边离开汇点</a:t>
            </a:r>
            <a:r>
              <a:rPr lang="en-US" altLang="zh-CN" sz="2400" dirty="0">
                <a:solidFill>
                  <a:srgbClr val="00B050"/>
                </a:solidFill>
                <a:latin typeface="Arial Rounded MT Bold" panose="020F0704030504030204" pitchFamily="34" charset="0"/>
                <a:cs typeface="Arial Nova" panose="020F0502020204030204" pitchFamily="34" charset="0"/>
              </a:rPr>
              <a:t>(sink)</a:t>
            </a:r>
          </a:p>
          <a:p>
            <a:pPr lvl="1"/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每个结点至少存在一条边与之相连，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G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为连通图，且</a:t>
            </a:r>
            <a:r>
              <a:rPr lang="en-US" altLang="zh-CN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|E|≥|V|-1</a:t>
            </a:r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。</a:t>
            </a:r>
          </a:p>
          <a:p>
            <a:pPr lvl="1"/>
            <a:r>
              <a:rPr lang="zh-CN" altLang="en-US" sz="2400" dirty="0">
                <a:latin typeface="Arial Rounded MT Bold" panose="020F0704030504030204" pitchFamily="34" charset="0"/>
                <a:cs typeface="Arial Nova" panose="020F0502020204030204" pitchFamily="34" charset="0"/>
              </a:rPr>
              <a:t>所有的容量都是整数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D4FA2E51-9799-469B-A28B-A78DFAE79E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35488" y="4909566"/>
            <a:ext cx="4608512" cy="1948434"/>
            <a:chOff x="1056" y="2732"/>
            <a:chExt cx="3756" cy="1588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136A071-590D-4BD1-A5B7-7E262C40557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56" y="2732"/>
              <a:ext cx="3756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1169A3E2-FBB8-4A83-8BF5-8EECCE97E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732"/>
              <a:ext cx="375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01BACDA1-494E-489F-BB8C-B9724005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3095"/>
              <a:ext cx="375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2C17E22A-5C05-4854-837B-1024788EF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3457"/>
              <a:ext cx="375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EC4C9643-C498-426D-B8E4-25C05C7B5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3820"/>
              <a:ext cx="3756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497E44AC-38A2-4ACA-90D6-F0AFBF764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4183"/>
              <a:ext cx="3756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9372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5DCB4-4932-8342-AFA5-01344F92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2791"/>
            <a:ext cx="7886700" cy="790574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极大匹配，最大匹配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976E3A-0CC3-A043-9DB4-53AB9A80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80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F5D511-06E2-6846-9BD0-A048626DE58B}"/>
              </a:ext>
            </a:extLst>
          </p:cNvPr>
          <p:cNvSpPr txBox="1"/>
          <p:nvPr/>
        </p:nvSpPr>
        <p:spPr>
          <a:xfrm>
            <a:off x="628650" y="1171441"/>
            <a:ext cx="7639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G</a:t>
            </a: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的一个任意</a:t>
            </a:r>
            <a:r>
              <a:rPr lang="zh-CN" altLang="en-US" sz="2400" b="0" i="0" u="none" strike="noStrike" dirty="0">
                <a:solidFill>
                  <a:srgbClr val="00B050"/>
                </a:solidFill>
                <a:effectLst/>
                <a:latin typeface="Arial Rounded MT Bold" panose="020F0704030504030204" pitchFamily="34" charset="0"/>
              </a:rPr>
              <a:t>两边不相邻的边集合</a:t>
            </a:r>
            <a:r>
              <a:rPr lang="en-US" altLang="zh-CN" sz="2400" b="0" i="0" u="none" strike="noStrike" dirty="0">
                <a:solidFill>
                  <a:srgbClr val="00B050"/>
                </a:solidFill>
                <a:effectLst/>
                <a:latin typeface="Arial Rounded MT Bold" panose="020F0704030504030204" pitchFamily="34" charset="0"/>
              </a:rPr>
              <a:t>M</a:t>
            </a: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称为 </a:t>
            </a:r>
            <a:r>
              <a:rPr lang="en-US" altLang="zh-CN" sz="2400" b="0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G</a:t>
            </a:r>
            <a:r>
              <a:rPr lang="zh-CN" altLang="en-US" sz="2400" b="0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的一个匹配。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D106BD-25FA-8649-BB64-634052025ED5}"/>
                  </a:ext>
                </a:extLst>
              </p:cNvPr>
              <p:cNvSpPr txBox="1"/>
              <p:nvPr/>
            </p:nvSpPr>
            <p:spPr>
              <a:xfrm>
                <a:off x="628650" y="1946275"/>
                <a:ext cx="763905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[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极大匹配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M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是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G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的一个极大匹配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⇔</m:t>
                    </m:r>
                  </m:oMath>
                </a14:m>
                <a:b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M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为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G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的一个匹配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∧</m:t>
                    </m:r>
                    <m:d>
                      <m:dPr>
                        <m:ctrlPr>
                          <a:rPr lang="zh-CN" altLang="zh-CN" sz="2400">
                            <a:solidFill>
                              <a:srgbClr val="00B050"/>
                            </a:solidFill>
                            <a:latin typeface="Arial Rounded MT Bold" panose="020F0704030504030204" pitchFamily="3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00B050"/>
                            </a:solidFill>
                            <a:latin typeface="Arial Rounded MT Bold" panose="020F0704030504030204" pitchFamily="34" charset="0"/>
                          </a:rPr>
                          <m:t>∀</m:t>
                        </m:r>
                        <m:r>
                          <a:rPr lang="en-US" altLang="zh-CN" sz="2400">
                            <a:solidFill>
                              <a:srgbClr val="00B050"/>
                            </a:solidFill>
                            <a:latin typeface="Arial Rounded MT Bold" panose="020F0704030504030204" pitchFamily="34" charset="0"/>
                          </a:rPr>
                          <m:t>𝑒</m:t>
                        </m:r>
                      </m:e>
                    </m:d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(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𝑒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E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M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M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∪{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𝑒</m:t>
                    </m:r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不是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</a:rPr>
                      <m:t>G</m:t>
                    </m:r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altLang="zh-CN" sz="2400" dirty="0" err="1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的匹配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)</a:t>
                </a:r>
                <a:r>
                  <a:rPr lang="zh-CN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 </a:t>
                </a:r>
                <a:endParaRPr lang="en-US" sz="2400" dirty="0">
                  <a:solidFill>
                    <a:srgbClr val="00B050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D106BD-25FA-8649-BB64-634052025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46275"/>
                <a:ext cx="7639050" cy="1200329"/>
              </a:xfrm>
              <a:prstGeom prst="rect">
                <a:avLst/>
              </a:prstGeom>
              <a:blipFill>
                <a:blip r:embed="rId2"/>
                <a:stretch>
                  <a:fillRect l="-1329" t="-5263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A68B6-72A9-324A-85F5-8005CABF0E36}"/>
                  </a:ext>
                </a:extLst>
              </p:cNvPr>
              <p:cNvSpPr txBox="1"/>
              <p:nvPr/>
            </p:nvSpPr>
            <p:spPr>
              <a:xfrm>
                <a:off x="628650" y="3475513"/>
                <a:ext cx="8058150" cy="1864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800" dirty="0">
                    <a:solidFill>
                      <a:srgbClr val="00B050"/>
                    </a:solidFill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zh-CN" sz="2800" dirty="0">
                    <a:solidFill>
                      <a:srgbClr val="00B050"/>
                    </a:solidFill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匹配数</a:t>
                </a:r>
                <a:r>
                  <a:rPr lang="en-US" altLang="zh-CN" sz="2800" dirty="0">
                    <a:solidFill>
                      <a:srgbClr val="00B050"/>
                    </a:solidFill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] </a:t>
                </a:r>
                <a:r>
                  <a:rPr lang="zh-CN" altLang="zh-CN" sz="2800" dirty="0"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dirty="0"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的所有匹配为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CN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⋯</m:t>
                    </m:r>
                    <m:r>
                      <a:rPr lang="zh-CN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800" dirty="0"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800" dirty="0">
                    <a:effectLst/>
                    <a:latin typeface="Arial Rounded MT Bold" panose="020F07040305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记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altLang="zh-CN" sz="2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zh-CN" altLang="zh-C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 </m:t>
                      </m:r>
                    </m:oMath>
                  </m:oMathPara>
                </a14:m>
                <a:endParaRPr lang="en-US" altLang="zh-CN" sz="2800" dirty="0">
                  <a:effectLst/>
                  <a:latin typeface="Arial Rounded MT Bold" panose="020F07040305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800" dirty="0">
                    <a:effectLst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𝐆</m:t>
                    </m:r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的匹配数</a:t>
                </a:r>
                <a:r>
                  <a:rPr lang="en-US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即最大匹配的数。</a:t>
                </a:r>
                <a:endParaRPr lang="zh-CN" altLang="zh-CN" sz="4000" dirty="0">
                  <a:effectLst/>
                  <a:latin typeface="Arial Rounded MT Bold" panose="020F07040305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A68B6-72A9-324A-85F5-8005CABF0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75513"/>
                <a:ext cx="8058150" cy="1864036"/>
              </a:xfrm>
              <a:prstGeom prst="rect">
                <a:avLst/>
              </a:prstGeom>
              <a:blipFill>
                <a:blip r:embed="rId3"/>
                <a:stretch>
                  <a:fillRect l="-1575" t="-4054" r="-630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510B0A-EB2A-3240-B2FF-6FE68DC89EEC}"/>
                  </a:ext>
                </a:extLst>
              </p:cNvPr>
              <p:cNvSpPr txBox="1"/>
              <p:nvPr/>
            </p:nvSpPr>
            <p:spPr>
              <a:xfrm>
                <a:off x="628650" y="5668458"/>
                <a:ext cx="8235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  <a:cs typeface="Times New Roman" panose="02020603050405020304" pitchFamily="18" charset="0"/>
                      </a:rPr>
                      <m:t>[</m:t>
                    </m:r>
                  </m:oMath>
                </a14:m>
                <a:r>
                  <a:rPr lang="zh-CN" altLang="zh-CN" sz="2400" dirty="0">
                    <a:solidFill>
                      <a:srgbClr val="00B050"/>
                    </a:solidFill>
                    <a:latin typeface="Arial Rounded MT Bold" panose="020F0704030504030204" pitchFamily="34" charset="0"/>
                    <a:cs typeface="Times New Roman" panose="02020603050405020304" pitchFamily="18" charset="0"/>
                  </a:rPr>
                  <a:t>最大匹配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B050"/>
                        </a:solidFill>
                        <a:latin typeface="Arial Rounded MT Bold" panose="020F0704030504030204" pitchFamily="34" charset="0"/>
                        <a:cs typeface="Times New Roman" panose="02020603050405020304" pitchFamily="18" charset="0"/>
                      </a:rPr>
                      <m:t>]</m:t>
                    </m:r>
                    <m:sSub>
                      <m:sSubPr>
                        <m:ctrlPr>
                          <a:rPr lang="zh-CN" altLang="zh-CN" sz="2400">
                            <a:solidFill>
                              <a:srgbClr val="00B050"/>
                            </a:solidFill>
                            <a:latin typeface="Arial Rounded MT Bold" panose="020F07040305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0B050"/>
                            </a:solidFill>
                            <a:latin typeface="Arial Rounded MT Bold" panose="020F0704030504030204" pitchFamily="34" charset="0"/>
                            <a:cs typeface="Times New Roman" panose="020206030504050203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0B050"/>
                            </a:solidFill>
                            <a:latin typeface="Arial Rounded MT Bold" panose="020F07040305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称为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zh-CN" sz="2800" dirty="0">
                    <a:solidFill>
                      <a:srgbClr val="00B05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最大匹配</a:t>
                </a:r>
                <a:r>
                  <a:rPr lang="zh-CN" altLang="zh-CN" sz="2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若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altLang="zh-CN" sz="2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zh-CN" sz="2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E510B0A-EB2A-3240-B2FF-6FE68DC8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68458"/>
                <a:ext cx="8235950" cy="523220"/>
              </a:xfrm>
              <a:prstGeom prst="rect">
                <a:avLst/>
              </a:prstGeom>
              <a:blipFill>
                <a:blip r:embed="rId4"/>
                <a:stretch>
                  <a:fillRect l="-616" t="-1428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567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F327EAD7-7AE2-4275-8DFA-362878BA7DF3}"/>
              </a:ext>
            </a:extLst>
          </p:cNvPr>
          <p:cNvGrpSpPr>
            <a:grpSpLocks/>
          </p:cNvGrpSpPr>
          <p:nvPr/>
        </p:nvGrpSpPr>
        <p:grpSpPr bwMode="auto">
          <a:xfrm>
            <a:off x="1604963" y="1354138"/>
            <a:ext cx="2387600" cy="4513263"/>
            <a:chOff x="1011" y="853"/>
            <a:chExt cx="1504" cy="2843"/>
          </a:xfrm>
        </p:grpSpPr>
        <p:graphicFrame>
          <p:nvGraphicFramePr>
            <p:cNvPr id="48136" name="Object 3">
              <a:extLst>
                <a:ext uri="{FF2B5EF4-FFF2-40B4-BE49-F238E27FC236}">
                  <a16:creationId xmlns:a16="http://schemas.microsoft.com/office/drawing/2014/main" id="{B1F00797-7B59-4DCF-8A65-CA63DFA0DD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1" y="1463"/>
            <a:ext cx="1244" cy="2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3" name="Picture Publisher Image" r:id="rId4" imgW="1552575" imgH="2790825" progId="PictPub.Image.8">
                    <p:embed/>
                  </p:oleObj>
                </mc:Choice>
                <mc:Fallback>
                  <p:oleObj name="Picture Publisher Image" r:id="rId4" imgW="1552575" imgH="2790825" progId="PictPub.Image.8">
                    <p:embed/>
                    <p:pic>
                      <p:nvPicPr>
                        <p:cNvPr id="48136" name="Object 3">
                          <a:extLst>
                            <a:ext uri="{FF2B5EF4-FFF2-40B4-BE49-F238E27FC236}">
                              <a16:creationId xmlns:a16="http://schemas.microsoft.com/office/drawing/2014/main" id="{B1F00797-7B59-4DCF-8A65-CA63DFA0DD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" y="1463"/>
                          <a:ext cx="1244" cy="2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7" name="Text Box 5">
              <a:extLst>
                <a:ext uri="{FF2B5EF4-FFF2-40B4-BE49-F238E27FC236}">
                  <a16:creationId xmlns:a16="http://schemas.microsoft.com/office/drawing/2014/main" id="{E1A58161-4F51-4CBF-9F20-4B66354CE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" y="853"/>
              <a:ext cx="1504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极大匹配，但非最大匹配</a:t>
              </a:r>
              <a:endParaRPr lang="en-US" altLang="zh-CN" sz="2400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5A796D96-7403-4A8B-B83B-C71231E3B76C}"/>
              </a:ext>
            </a:extLst>
          </p:cNvPr>
          <p:cNvGrpSpPr>
            <a:grpSpLocks/>
          </p:cNvGrpSpPr>
          <p:nvPr/>
        </p:nvGrpSpPr>
        <p:grpSpPr bwMode="auto">
          <a:xfrm>
            <a:off x="4960938" y="1701800"/>
            <a:ext cx="2646362" cy="4143375"/>
            <a:chOff x="3125" y="1072"/>
            <a:chExt cx="1667" cy="2610"/>
          </a:xfrm>
        </p:grpSpPr>
        <p:graphicFrame>
          <p:nvGraphicFramePr>
            <p:cNvPr id="48134" name="Object 2">
              <a:extLst>
                <a:ext uri="{FF2B5EF4-FFF2-40B4-BE49-F238E27FC236}">
                  <a16:creationId xmlns:a16="http://schemas.microsoft.com/office/drawing/2014/main" id="{D335EED8-4EFC-4D43-98D5-915FA678EF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5" y="1465"/>
            <a:ext cx="1279" cy="2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64" name="Picture Publisher Image" r:id="rId6" imgW="1609725" imgH="2790825" progId="PictPub.Image.8">
                    <p:embed/>
                  </p:oleObj>
                </mc:Choice>
                <mc:Fallback>
                  <p:oleObj name="Picture Publisher Image" r:id="rId6" imgW="1609725" imgH="2790825" progId="PictPub.Image.8">
                    <p:embed/>
                    <p:pic>
                      <p:nvPicPr>
                        <p:cNvPr id="48134" name="Object 2">
                          <a:extLst>
                            <a:ext uri="{FF2B5EF4-FFF2-40B4-BE49-F238E27FC236}">
                              <a16:creationId xmlns:a16="http://schemas.microsoft.com/office/drawing/2014/main" id="{D335EED8-4EFC-4D43-98D5-915FA678EF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5" y="1465"/>
                          <a:ext cx="1279" cy="2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5" name="Text Box 6">
              <a:extLst>
                <a:ext uri="{FF2B5EF4-FFF2-40B4-BE49-F238E27FC236}">
                  <a16:creationId xmlns:a16="http://schemas.microsoft.com/office/drawing/2014/main" id="{11D855F6-D2DE-4505-96F1-7EDA531E0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1072"/>
              <a:ext cx="15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accent1"/>
                  </a:solidFill>
                  <a:latin typeface="Comic Sans MS" panose="030F0702030302020204" pitchFamily="66" charset="0"/>
                </a:rPr>
                <a:t>最大匹配</a:t>
              </a:r>
              <a:endParaRPr lang="en-US" altLang="zh-CN" sz="2400" dirty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E1FB6868-24F3-FE48-866E-059EEF62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3702"/>
            <a:ext cx="7886700" cy="790574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极大匹配，最大匹配</a:t>
            </a:r>
          </a:p>
        </p:txBody>
      </p:sp>
    </p:spTree>
    <p:extLst>
      <p:ext uri="{BB962C8B-B14F-4D97-AF65-F5344CB8AC3E}">
        <p14:creationId xmlns:p14="http://schemas.microsoft.com/office/powerpoint/2010/main" val="25055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5" name="Rectangle 3">
            <a:extLst>
              <a:ext uri="{FF2B5EF4-FFF2-40B4-BE49-F238E27FC236}">
                <a16:creationId xmlns:a16="http://schemas.microsoft.com/office/drawing/2014/main" id="{BA2EE096-E3E0-4A48-A5FF-CEB0D94CC6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3212976"/>
            <a:ext cx="3778250" cy="1536946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Arial Rounded MT Bold" panose="020F0704030504030204" pitchFamily="34" charset="0"/>
              </a:rPr>
              <a:t>不可能有大小为</a:t>
            </a:r>
            <a:r>
              <a:rPr lang="en-US" altLang="zh-CN" sz="2400" dirty="0">
                <a:latin typeface="Arial Rounded MT Bold" panose="020F0704030504030204" pitchFamily="34" charset="0"/>
              </a:rPr>
              <a:t>4</a:t>
            </a:r>
            <a:r>
              <a:rPr lang="zh-CN" altLang="en-US" sz="2400" dirty="0">
                <a:latin typeface="Arial Rounded MT Bold" panose="020F0704030504030204" pitchFamily="34" charset="0"/>
              </a:rPr>
              <a:t>的匹配</a:t>
            </a:r>
            <a:r>
              <a:rPr lang="en-US" altLang="zh-CN" sz="2400" dirty="0">
                <a:latin typeface="Arial Rounded MT Bold" panose="020F0704030504030204" pitchFamily="34" charset="0"/>
              </a:rPr>
              <a:t>, </a:t>
            </a:r>
            <a:r>
              <a:rPr lang="zh-CN" altLang="en-US" sz="2400" dirty="0">
                <a:latin typeface="Arial Rounded MT Bold" panose="020F0704030504030204" pitchFamily="34" charset="0"/>
              </a:rPr>
              <a:t>因为</a:t>
            </a:r>
            <a:r>
              <a:rPr lang="en-US" altLang="zh-CN" sz="2400" dirty="0">
                <a:latin typeface="Arial Rounded MT Bold" panose="020F0704030504030204" pitchFamily="34" charset="0"/>
              </a:rPr>
              <a:t>u</a:t>
            </a:r>
            <a:r>
              <a:rPr lang="zh-CN" altLang="en-US" sz="2400" dirty="0">
                <a:latin typeface="Arial Rounded MT Bold" panose="020F0704030504030204" pitchFamily="34" charset="0"/>
              </a:rPr>
              <a:t>和</a:t>
            </a:r>
            <a:r>
              <a:rPr lang="en-US" altLang="zh-CN" sz="2400" dirty="0">
                <a:latin typeface="Arial Rounded MT Bold" panose="020F0704030504030204" pitchFamily="34" charset="0"/>
              </a:rPr>
              <a:t>v</a:t>
            </a:r>
            <a:r>
              <a:rPr lang="zh-CN" altLang="en-US" sz="2400" dirty="0">
                <a:latin typeface="Arial Rounded MT Bold" panose="020F0704030504030204" pitchFamily="34" charset="0"/>
              </a:rPr>
              <a:t>中只有一个点能被匹配</a:t>
            </a:r>
            <a:r>
              <a:rPr lang="en-US" altLang="zh-CN" sz="2400" dirty="0">
                <a:latin typeface="Arial Rounded MT Bold" panose="020F0704030504030204" pitchFamily="34" charset="0"/>
              </a:rPr>
              <a:t>. </a:t>
            </a:r>
          </a:p>
        </p:txBody>
      </p:sp>
      <p:graphicFrame>
        <p:nvGraphicFramePr>
          <p:cNvPr id="49157" name="Object 2">
            <a:extLst>
              <a:ext uri="{FF2B5EF4-FFF2-40B4-BE49-F238E27FC236}">
                <a16:creationId xmlns:a16="http://schemas.microsoft.com/office/drawing/2014/main" id="{4CB22E29-47B8-4104-9A96-93EB3AA558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2200" y="1916113"/>
          <a:ext cx="2463800" cy="427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0" name="Picture Publisher Image" r:id="rId4" imgW="1609725" imgH="2790825" progId="PictPub.Image.8">
                  <p:embed/>
                </p:oleObj>
              </mc:Choice>
              <mc:Fallback>
                <p:oleObj name="Picture Publisher Image" r:id="rId4" imgW="1609725" imgH="2790825" progId="PictPub.Image.8">
                  <p:embed/>
                  <p:pic>
                    <p:nvPicPr>
                      <p:cNvPr id="49157" name="Object 2">
                        <a:extLst>
                          <a:ext uri="{FF2B5EF4-FFF2-40B4-BE49-F238E27FC236}">
                            <a16:creationId xmlns:a16="http://schemas.microsoft.com/office/drawing/2014/main" id="{4CB22E29-47B8-4104-9A96-93EB3AA558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1916113"/>
                        <a:ext cx="2463800" cy="427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Text Box 5">
            <a:extLst>
              <a:ext uri="{FF2B5EF4-FFF2-40B4-BE49-F238E27FC236}">
                <a16:creationId xmlns:a16="http://schemas.microsoft.com/office/drawing/2014/main" id="{08400AF5-9182-4CC7-BA95-44F022F47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3" y="3003550"/>
            <a:ext cx="58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</a:t>
            </a:r>
          </a:p>
        </p:txBody>
      </p:sp>
      <p:sp>
        <p:nvSpPr>
          <p:cNvPr id="49159" name="Text Box 6">
            <a:extLst>
              <a:ext uri="{FF2B5EF4-FFF2-40B4-BE49-F238E27FC236}">
                <a16:creationId xmlns:a16="http://schemas.microsoft.com/office/drawing/2014/main" id="{87EA5688-A26E-401A-985D-9E86D8442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4652963"/>
            <a:ext cx="58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rgbClr val="FF0000"/>
                </a:solidFill>
                <a:latin typeface="Arial Rounded MT Bold" panose="020F0704030504030204" pitchFamily="34" charset="0"/>
              </a:rPr>
              <a:t>u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C9AD8C8-3D5C-B447-AE41-AA5E9EBF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53233"/>
            <a:ext cx="7886700" cy="790574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极大匹配，最大匹配</a:t>
            </a:r>
          </a:p>
        </p:txBody>
      </p:sp>
    </p:spTree>
    <p:extLst>
      <p:ext uri="{BB962C8B-B14F-4D97-AF65-F5344CB8AC3E}">
        <p14:creationId xmlns:p14="http://schemas.microsoft.com/office/powerpoint/2010/main" val="310660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195" grpId="0" build="p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>
            <a:extLst>
              <a:ext uri="{FF2B5EF4-FFF2-40B4-BE49-F238E27FC236}">
                <a16:creationId xmlns:a16="http://schemas.microsoft.com/office/drawing/2014/main" id="{066F6141-AD21-406B-AF10-98CEB1F87C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68374"/>
          </a:xfrm>
        </p:spPr>
        <p:txBody>
          <a:bodyPr/>
          <a:lstStyle/>
          <a:p>
            <a:pPr algn="ctr"/>
            <a:r>
              <a:rPr lang="zh-CN" altLang="en-US" sz="3600" dirty="0">
                <a:solidFill>
                  <a:schemeClr val="accent2"/>
                </a:solidFill>
              </a:rPr>
              <a:t>最大匹配问题解法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1033219" name="Rectangle 3">
            <a:extLst>
              <a:ext uri="{FF2B5EF4-FFF2-40B4-BE49-F238E27FC236}">
                <a16:creationId xmlns:a16="http://schemas.microsoft.com/office/drawing/2014/main" id="{4FF86D99-2F2C-4197-AE41-046A8F78E6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zh-CN" altLang="en-US" sz="2400" dirty="0"/>
              <a:t>将图</a:t>
            </a:r>
            <a:r>
              <a:rPr lang="en-US" altLang="zh-CN" sz="2400" dirty="0">
                <a:solidFill>
                  <a:srgbClr val="CC0000"/>
                </a:solidFill>
              </a:rPr>
              <a:t>G</a:t>
            </a:r>
            <a:r>
              <a:rPr lang="zh-CN" altLang="en-US" sz="2400" dirty="0"/>
              <a:t>上的最大匹配问题转化为网络</a:t>
            </a:r>
            <a:r>
              <a:rPr lang="en-US" altLang="zh-CN" sz="2400" dirty="0">
                <a:solidFill>
                  <a:srgbClr val="0070C0"/>
                </a:solidFill>
              </a:rPr>
              <a:t>G’</a:t>
            </a:r>
            <a:r>
              <a:rPr lang="zh-CN" altLang="en-US" sz="2400" dirty="0"/>
              <a:t>上的最大流问题</a:t>
            </a:r>
            <a:r>
              <a:rPr lang="en-US" altLang="zh-CN" sz="2400" dirty="0"/>
              <a:t> </a:t>
            </a:r>
          </a:p>
          <a:p>
            <a:pPr>
              <a:spcBef>
                <a:spcPct val="100000"/>
              </a:spcBef>
            </a:pPr>
            <a:endParaRPr lang="en-US" altLang="zh-CN" sz="2400" dirty="0"/>
          </a:p>
          <a:p>
            <a:pPr>
              <a:spcBef>
                <a:spcPct val="100000"/>
              </a:spcBef>
            </a:pPr>
            <a:r>
              <a:rPr lang="zh-CN" altLang="en-US" sz="2400" dirty="0"/>
              <a:t>利用</a:t>
            </a:r>
            <a:r>
              <a:rPr lang="en-US" altLang="zh-CN" sz="2400" dirty="0"/>
              <a:t>Ford-Fulkerson</a:t>
            </a:r>
            <a:r>
              <a:rPr lang="zh-CN" altLang="en-US" sz="2400" dirty="0"/>
              <a:t>算法解决最大流问题</a:t>
            </a:r>
            <a:r>
              <a:rPr lang="en-US" altLang="zh-C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4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219" grpId="0" build="p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C208134F-CF44-4BA1-A419-3D85B3D5F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61911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>
                <a:solidFill>
                  <a:schemeClr val="accent2"/>
                </a:solidFill>
              </a:rPr>
              <a:t>对应的最大流问题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1034243" name="Rectangle 3">
            <a:extLst>
              <a:ext uri="{FF2B5EF4-FFF2-40B4-BE49-F238E27FC236}">
                <a16:creationId xmlns:a16="http://schemas.microsoft.com/office/drawing/2014/main" id="{E29231D6-E760-439B-AF12-FB12AFA4F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385175" cy="261302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Arial Rounded MT Bold" panose="020F0704030504030204" pitchFamily="34" charset="0"/>
              </a:rPr>
              <a:t>建立二部图</a:t>
            </a:r>
            <a:r>
              <a:rPr lang="en-US" altLang="zh-CN" sz="2400" b="1" dirty="0">
                <a:solidFill>
                  <a:srgbClr val="CC0000"/>
                </a:solidFill>
                <a:latin typeface="Arial Rounded MT Bold" panose="020F0704030504030204" pitchFamily="34" charset="0"/>
              </a:rPr>
              <a:t>G</a:t>
            </a:r>
            <a:r>
              <a:rPr lang="zh-CN" altLang="en-US" sz="2400" dirty="0">
                <a:latin typeface="Arial Rounded MT Bold" panose="020F0704030504030204" pitchFamily="34" charset="0"/>
              </a:rPr>
              <a:t>的流网络</a:t>
            </a:r>
            <a:r>
              <a:rPr lang="en-US" altLang="zh-CN" sz="24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G’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pPr lvl="1"/>
            <a:r>
              <a:rPr lang="zh-CN" altLang="en-US" sz="2800" dirty="0">
                <a:latin typeface="Arial Rounded MT Bold" panose="020F0704030504030204" pitchFamily="34" charset="0"/>
              </a:rPr>
              <a:t>增加一个源点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，从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建一条边到</a:t>
            </a:r>
            <a:r>
              <a:rPr lang="en-US" altLang="zh-CN" sz="2800" dirty="0">
                <a:latin typeface="Arial Rounded MT Bold" panose="020F0704030504030204" pitchFamily="34" charset="0"/>
              </a:rPr>
              <a:t>L</a:t>
            </a:r>
            <a:r>
              <a:rPr lang="zh-CN" altLang="en-US" sz="2800" dirty="0">
                <a:latin typeface="Arial Rounded MT Bold" panose="020F0704030504030204" pitchFamily="34" charset="0"/>
              </a:rPr>
              <a:t>中每个顶点</a:t>
            </a:r>
            <a:r>
              <a:rPr lang="en-US" altLang="zh-CN" sz="2800" dirty="0">
                <a:latin typeface="Arial Rounded MT Bold" panose="020F0704030504030204" pitchFamily="34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将</a:t>
            </a:r>
            <a:r>
              <a:rPr lang="en-US" altLang="zh-CN" sz="2800" dirty="0">
                <a:latin typeface="Arial Rounded MT Bold" panose="020F0704030504030204" pitchFamily="34" charset="0"/>
              </a:rPr>
              <a:t>L</a:t>
            </a:r>
            <a:r>
              <a:rPr lang="zh-CN" altLang="en-US" sz="2800" dirty="0">
                <a:latin typeface="Arial Rounded MT Bold" panose="020F0704030504030204" pitchFamily="34" charset="0"/>
              </a:rPr>
              <a:t>到</a:t>
            </a:r>
            <a:r>
              <a:rPr lang="en-US" altLang="zh-CN" sz="2800" dirty="0">
                <a:latin typeface="Arial Rounded MT Bold" panose="020F0704030504030204" pitchFamily="34" charset="0"/>
              </a:rPr>
              <a:t>R</a:t>
            </a:r>
            <a:r>
              <a:rPr lang="zh-CN" altLang="en-US" sz="2800" dirty="0">
                <a:latin typeface="Arial Rounded MT Bold" panose="020F0704030504030204" pitchFamily="34" charset="0"/>
              </a:rPr>
              <a:t>的边改为有向边</a:t>
            </a:r>
            <a:r>
              <a:rPr lang="en-US" altLang="zh-CN" sz="2800" dirty="0">
                <a:latin typeface="Arial Rounded MT Bold" panose="020F0704030504030204" pitchFamily="34" charset="0"/>
              </a:rPr>
              <a:t>. </a:t>
            </a:r>
          </a:p>
          <a:p>
            <a:pPr lvl="1">
              <a:lnSpc>
                <a:spcPct val="90000"/>
              </a:lnSpc>
            </a:pPr>
            <a:r>
              <a:rPr lang="zh-CN" altLang="en-US" sz="2800" dirty="0">
                <a:latin typeface="Arial Rounded MT Bold" panose="020F0704030504030204" pitchFamily="34" charset="0"/>
              </a:rPr>
              <a:t>增加一个汇点</a:t>
            </a:r>
            <a:r>
              <a:rPr lang="en-US" altLang="zh-CN" sz="2800" dirty="0">
                <a:latin typeface="Arial Rounded MT Bold" panose="020F0704030504030204" pitchFamily="34" charset="0"/>
              </a:rPr>
              <a:t>t</a:t>
            </a:r>
            <a:r>
              <a:rPr lang="zh-CN" altLang="en-US" sz="2800" dirty="0">
                <a:latin typeface="Arial Rounded MT Bold" panose="020F0704030504030204" pitchFamily="34" charset="0"/>
              </a:rPr>
              <a:t>，从</a:t>
            </a:r>
            <a:r>
              <a:rPr lang="en-US" altLang="zh-CN" sz="2800" dirty="0">
                <a:latin typeface="Arial Rounded MT Bold" panose="020F0704030504030204" pitchFamily="34" charset="0"/>
              </a:rPr>
              <a:t>R</a:t>
            </a:r>
            <a:r>
              <a:rPr lang="zh-CN" altLang="en-US" sz="2800" dirty="0">
                <a:latin typeface="Arial Rounded MT Bold" panose="020F0704030504030204" pitchFamily="34" charset="0"/>
              </a:rPr>
              <a:t>中每个顶点建一条边到</a:t>
            </a:r>
            <a:r>
              <a:rPr lang="en-US" altLang="zh-CN" sz="2800" dirty="0">
                <a:latin typeface="Arial Rounded MT Bold" panose="020F0704030504030204" pitchFamily="34" charset="0"/>
              </a:rPr>
              <a:t>t. 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Arial Rounded MT Bold" panose="020F0704030504030204" pitchFamily="34" charset="0"/>
              </a:rPr>
              <a:t>将所有边的容量设为</a:t>
            </a:r>
            <a:r>
              <a:rPr lang="en-US" altLang="zh-CN" sz="2000" dirty="0">
                <a:latin typeface="Arial Rounded MT Bold" panose="020F0704030504030204" pitchFamily="34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Arial Rounded MT Bold" panose="020F0704030504030204" pitchFamily="34" charset="0"/>
              </a:rPr>
              <a:t>命题</a:t>
            </a:r>
            <a:r>
              <a:rPr lang="en-US" altLang="zh-CN" sz="2400" dirty="0">
                <a:latin typeface="Arial Rounded MT Bold" panose="020F0704030504030204" pitchFamily="34" charset="0"/>
              </a:rPr>
              <a:t>:  </a:t>
            </a:r>
            <a:r>
              <a:rPr lang="en-US" altLang="zh-CN" sz="2400" b="1" dirty="0">
                <a:solidFill>
                  <a:srgbClr val="0066FF"/>
                </a:solidFill>
                <a:latin typeface="Arial Rounded MT Bold" panose="020F0704030504030204" pitchFamily="34" charset="0"/>
              </a:rPr>
              <a:t>G’</a:t>
            </a:r>
            <a:r>
              <a:rPr lang="zh-CN" altLang="en-US" sz="2400" dirty="0">
                <a:latin typeface="Arial Rounded MT Bold" panose="020F0704030504030204" pitchFamily="34" charset="0"/>
              </a:rPr>
              <a:t>中的最大流对应了</a:t>
            </a:r>
            <a:r>
              <a:rPr lang="en-US" altLang="zh-CN" sz="2400" b="1" dirty="0">
                <a:solidFill>
                  <a:srgbClr val="CC0000"/>
                </a:solidFill>
                <a:latin typeface="Arial Rounded MT Bold" panose="020F0704030504030204" pitchFamily="34" charset="0"/>
              </a:rPr>
              <a:t>G</a:t>
            </a:r>
            <a:r>
              <a:rPr lang="zh-CN" altLang="en-US" sz="2400" dirty="0">
                <a:latin typeface="Arial Rounded MT Bold" panose="020F0704030504030204" pitchFamily="34" charset="0"/>
              </a:rPr>
              <a:t>中的最大二分匹配</a:t>
            </a:r>
            <a:endParaRPr lang="en-US" altLang="zh-CN" sz="2400" dirty="0">
              <a:latin typeface="Arial Rounded MT Bold" panose="020F07040305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latin typeface="Arial Rounded MT Bold" panose="020F0704030504030204" pitchFamily="34" charset="0"/>
            </a:endParaRPr>
          </a:p>
        </p:txBody>
      </p:sp>
      <p:sp>
        <p:nvSpPr>
          <p:cNvPr id="51205" name="Oval 4">
            <a:extLst>
              <a:ext uri="{FF2B5EF4-FFF2-40B4-BE49-F238E27FC236}">
                <a16:creationId xmlns:a16="http://schemas.microsoft.com/office/drawing/2014/main" id="{2E47D34C-0E20-410C-B9C9-0A58EAC8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095750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06" name="Oval 5">
            <a:extLst>
              <a:ext uri="{FF2B5EF4-FFF2-40B4-BE49-F238E27FC236}">
                <a16:creationId xmlns:a16="http://schemas.microsoft.com/office/drawing/2014/main" id="{3996C2F7-4373-47CF-889F-3D76E10D2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84688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07" name="Oval 6">
            <a:extLst>
              <a:ext uri="{FF2B5EF4-FFF2-40B4-BE49-F238E27FC236}">
                <a16:creationId xmlns:a16="http://schemas.microsoft.com/office/drawing/2014/main" id="{B6FB3332-25E9-4BCA-8F4E-C592A580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895850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08" name="Oval 7">
            <a:extLst>
              <a:ext uri="{FF2B5EF4-FFF2-40B4-BE49-F238E27FC236}">
                <a16:creationId xmlns:a16="http://schemas.microsoft.com/office/drawing/2014/main" id="{0B9ECE95-6840-4890-8B84-2D1867E25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5297488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09" name="Oval 8">
            <a:extLst>
              <a:ext uri="{FF2B5EF4-FFF2-40B4-BE49-F238E27FC236}">
                <a16:creationId xmlns:a16="http://schemas.microsoft.com/office/drawing/2014/main" id="{DDBFE89C-E6F8-4AF7-86F9-169145D80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5730875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89C600AD-C2BB-49C3-BB77-FC867BD63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4246563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A216B8BC-9813-404A-B488-E292274B0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4657725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730A56CB-60A9-427A-8382-F8CF1F7A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059363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13" name="Oval 13">
            <a:extLst>
              <a:ext uri="{FF2B5EF4-FFF2-40B4-BE49-F238E27FC236}">
                <a16:creationId xmlns:a16="http://schemas.microsoft.com/office/drawing/2014/main" id="{B910581F-84F1-4BD8-B7A3-8DCAB3586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088" y="5492750"/>
            <a:ext cx="279400" cy="279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51214" name="Line 14">
            <a:extLst>
              <a:ext uri="{FF2B5EF4-FFF2-40B4-BE49-F238E27FC236}">
                <a16:creationId xmlns:a16="http://schemas.microsoft.com/office/drawing/2014/main" id="{D7D4544C-8173-4651-A24B-50AD30BD6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4235450"/>
            <a:ext cx="1385888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5" name="Line 15">
            <a:extLst>
              <a:ext uri="{FF2B5EF4-FFF2-40B4-BE49-F238E27FC236}">
                <a16:creationId xmlns:a16="http://schemas.microsoft.com/office/drawing/2014/main" id="{0CB6CDD7-E4BD-4EAF-A56C-85828DC2D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4243388"/>
            <a:ext cx="1377950" cy="957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6" name="Line 16">
            <a:extLst>
              <a:ext uri="{FF2B5EF4-FFF2-40B4-BE49-F238E27FC236}">
                <a16:creationId xmlns:a16="http://schemas.microsoft.com/office/drawing/2014/main" id="{9C035968-58F5-4F8A-A9F5-D55D5E8C26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1375" y="4810125"/>
            <a:ext cx="1385888" cy="619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7" name="Line 17">
            <a:extLst>
              <a:ext uri="{FF2B5EF4-FFF2-40B4-BE49-F238E27FC236}">
                <a16:creationId xmlns:a16="http://schemas.microsoft.com/office/drawing/2014/main" id="{3D6D4180-B1D5-4FC8-BA92-2033D51836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1375" y="5651500"/>
            <a:ext cx="1377950" cy="192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8" name="Line 18">
            <a:extLst>
              <a:ext uri="{FF2B5EF4-FFF2-40B4-BE49-F238E27FC236}">
                <a16:creationId xmlns:a16="http://schemas.microsoft.com/office/drawing/2014/main" id="{F9733046-5F7C-49A2-90A9-5D03E8FD3C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1375" y="4375150"/>
            <a:ext cx="1385888" cy="258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9" name="Line 19">
            <a:extLst>
              <a:ext uri="{FF2B5EF4-FFF2-40B4-BE49-F238E27FC236}">
                <a16:creationId xmlns:a16="http://schemas.microsoft.com/office/drawing/2014/main" id="{DCF513A4-63F5-46CE-94C4-2054874F0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5024438"/>
            <a:ext cx="1392238" cy="611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3CF9F183-DD74-49EF-8010-59E1BBC9F0DE}"/>
              </a:ext>
            </a:extLst>
          </p:cNvPr>
          <p:cNvGrpSpPr>
            <a:grpSpLocks/>
          </p:cNvGrpSpPr>
          <p:nvPr/>
        </p:nvGrpSpPr>
        <p:grpSpPr bwMode="auto">
          <a:xfrm>
            <a:off x="3367088" y="4237038"/>
            <a:ext cx="1392237" cy="1608137"/>
            <a:chOff x="1961" y="2477"/>
            <a:chExt cx="877" cy="1013"/>
          </a:xfrm>
        </p:grpSpPr>
        <p:sp>
          <p:nvSpPr>
            <p:cNvPr id="51260" name="Line 26">
              <a:extLst>
                <a:ext uri="{FF2B5EF4-FFF2-40B4-BE49-F238E27FC236}">
                  <a16:creationId xmlns:a16="http://schemas.microsoft.com/office/drawing/2014/main" id="{E66FC9E9-66DD-46E2-8E41-11EB055AB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1" y="2477"/>
              <a:ext cx="873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1" name="Line 27">
              <a:extLst>
                <a:ext uri="{FF2B5EF4-FFF2-40B4-BE49-F238E27FC236}">
                  <a16:creationId xmlns:a16="http://schemas.microsoft.com/office/drawing/2014/main" id="{01153E61-0CF0-4615-B8B4-1F05C89BA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1" y="2482"/>
              <a:ext cx="868" cy="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2" name="Line 28">
              <a:extLst>
                <a:ext uri="{FF2B5EF4-FFF2-40B4-BE49-F238E27FC236}">
                  <a16:creationId xmlns:a16="http://schemas.microsoft.com/office/drawing/2014/main" id="{862F861D-FB31-4AE1-80DF-0AF6593C40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1" y="2839"/>
              <a:ext cx="873" cy="3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3" name="Line 29">
              <a:extLst>
                <a:ext uri="{FF2B5EF4-FFF2-40B4-BE49-F238E27FC236}">
                  <a16:creationId xmlns:a16="http://schemas.microsoft.com/office/drawing/2014/main" id="{B11CE83E-27BD-403A-809B-5DA2608250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1" y="3369"/>
              <a:ext cx="868" cy="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4" name="Line 30">
              <a:extLst>
                <a:ext uri="{FF2B5EF4-FFF2-40B4-BE49-F238E27FC236}">
                  <a16:creationId xmlns:a16="http://schemas.microsoft.com/office/drawing/2014/main" id="{6DEACA71-B0FB-43D0-AC3B-2F37D7E1EA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1" y="2565"/>
              <a:ext cx="873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5" name="Line 31">
              <a:extLst>
                <a:ext uri="{FF2B5EF4-FFF2-40B4-BE49-F238E27FC236}">
                  <a16:creationId xmlns:a16="http://schemas.microsoft.com/office/drawing/2014/main" id="{71D1E6F8-3C29-476A-9598-1CAFD2A6B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1" y="2974"/>
              <a:ext cx="877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45">
            <a:extLst>
              <a:ext uri="{FF2B5EF4-FFF2-40B4-BE49-F238E27FC236}">
                <a16:creationId xmlns:a16="http://schemas.microsoft.com/office/drawing/2014/main" id="{F3CE2164-473A-4DCD-B2F3-598FEADA6FD0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4271963"/>
            <a:ext cx="1228725" cy="1592262"/>
            <a:chOff x="1024" y="2499"/>
            <a:chExt cx="774" cy="1003"/>
          </a:xfrm>
        </p:grpSpPr>
        <p:grpSp>
          <p:nvGrpSpPr>
            <p:cNvPr id="51252" name="Group 39">
              <a:extLst>
                <a:ext uri="{FF2B5EF4-FFF2-40B4-BE49-F238E27FC236}">
                  <a16:creationId xmlns:a16="http://schemas.microsoft.com/office/drawing/2014/main" id="{D6E55850-08B0-4CEC-A94C-1E9A267666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8" y="2499"/>
              <a:ext cx="740" cy="1003"/>
              <a:chOff x="1058" y="2499"/>
              <a:chExt cx="740" cy="1003"/>
            </a:xfrm>
          </p:grpSpPr>
          <p:sp>
            <p:nvSpPr>
              <p:cNvPr id="51254" name="Oval 20">
                <a:extLst>
                  <a:ext uri="{FF2B5EF4-FFF2-40B4-BE49-F238E27FC236}">
                    <a16:creationId xmlns:a16="http://schemas.microsoft.com/office/drawing/2014/main" id="{F22CCA53-F7DA-40C0-BD48-A2CBD824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" y="2860"/>
                <a:ext cx="176" cy="1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en-US" altLang="zh-CN"/>
              </a:p>
            </p:txBody>
          </p:sp>
          <p:sp>
            <p:nvSpPr>
              <p:cNvPr id="51255" name="Line 21">
                <a:extLst>
                  <a:ext uri="{FF2B5EF4-FFF2-40B4-BE49-F238E27FC236}">
                    <a16:creationId xmlns:a16="http://schemas.microsoft.com/office/drawing/2014/main" id="{FC081245-4E1E-4B89-BA45-44D9AD6A8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1" y="2499"/>
                <a:ext cx="567" cy="4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6" name="Line 22">
                <a:extLst>
                  <a:ext uri="{FF2B5EF4-FFF2-40B4-BE49-F238E27FC236}">
                    <a16:creationId xmlns:a16="http://schemas.microsoft.com/office/drawing/2014/main" id="{C016928B-7428-4C65-8E3F-526F2F6DA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1" y="2741"/>
                <a:ext cx="567" cy="1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7" name="Line 23">
                <a:extLst>
                  <a:ext uri="{FF2B5EF4-FFF2-40B4-BE49-F238E27FC236}">
                    <a16:creationId xmlns:a16="http://schemas.microsoft.com/office/drawing/2014/main" id="{ED8C07D8-3628-44E4-A2D6-BE7F91BF1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" y="2940"/>
                <a:ext cx="567" cy="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8" name="Line 24">
                <a:extLst>
                  <a:ext uri="{FF2B5EF4-FFF2-40B4-BE49-F238E27FC236}">
                    <a16:creationId xmlns:a16="http://schemas.microsoft.com/office/drawing/2014/main" id="{6A783513-DF4E-405A-9A13-693683D44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" y="2936"/>
                <a:ext cx="562" cy="3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9" name="Line 25">
                <a:extLst>
                  <a:ext uri="{FF2B5EF4-FFF2-40B4-BE49-F238E27FC236}">
                    <a16:creationId xmlns:a16="http://schemas.microsoft.com/office/drawing/2014/main" id="{8D3D63D4-93F6-4DE3-831E-CC58838A3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" y="2940"/>
                <a:ext cx="567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253" name="Text Box 41">
              <a:extLst>
                <a:ext uri="{FF2B5EF4-FFF2-40B4-BE49-F238E27FC236}">
                  <a16:creationId xmlns:a16="http://schemas.microsoft.com/office/drawing/2014/main" id="{B2072685-116F-4137-B919-77C3BA676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" y="3013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2400"/>
                <a:t>s</a:t>
              </a:r>
            </a:p>
          </p:txBody>
        </p:sp>
      </p:grpSp>
      <p:sp>
        <p:nvSpPr>
          <p:cNvPr id="51222" name="Text Box 42">
            <a:extLst>
              <a:ext uri="{FF2B5EF4-FFF2-40B4-BE49-F238E27FC236}">
                <a16:creationId xmlns:a16="http://schemas.microsoft.com/office/drawing/2014/main" id="{3B4E3C40-3DD9-45B8-8A14-52650D36E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4513" y="6081713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CN" sz="2400" dirty="0"/>
              <a:t>L</a:t>
            </a:r>
          </a:p>
        </p:txBody>
      </p:sp>
      <p:sp>
        <p:nvSpPr>
          <p:cNvPr id="51223" name="Text Box 43">
            <a:extLst>
              <a:ext uri="{FF2B5EF4-FFF2-40B4-BE49-F238E27FC236}">
                <a16:creationId xmlns:a16="http://schemas.microsoft.com/office/drawing/2014/main" id="{5B5DEC84-DE93-46CF-BD5A-B0F39CD7B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050" y="60737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CN" sz="2400"/>
              <a:t>R</a:t>
            </a:r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06BCAB69-EA34-4465-B506-D748832F41B1}"/>
              </a:ext>
            </a:extLst>
          </p:cNvPr>
          <p:cNvGrpSpPr>
            <a:grpSpLocks/>
          </p:cNvGrpSpPr>
          <p:nvPr/>
        </p:nvGrpSpPr>
        <p:grpSpPr bwMode="auto">
          <a:xfrm>
            <a:off x="5032375" y="4389438"/>
            <a:ext cx="1208088" cy="1246187"/>
            <a:chOff x="3010" y="2573"/>
            <a:chExt cx="761" cy="785"/>
          </a:xfrm>
        </p:grpSpPr>
        <p:grpSp>
          <p:nvGrpSpPr>
            <p:cNvPr id="51245" name="Group 40">
              <a:extLst>
                <a:ext uri="{FF2B5EF4-FFF2-40B4-BE49-F238E27FC236}">
                  <a16:creationId xmlns:a16="http://schemas.microsoft.com/office/drawing/2014/main" id="{4CD0FD26-6A5B-4AA9-9C2D-C67787087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0" y="2573"/>
              <a:ext cx="754" cy="785"/>
              <a:chOff x="3010" y="2573"/>
              <a:chExt cx="754" cy="785"/>
            </a:xfrm>
          </p:grpSpPr>
          <p:sp>
            <p:nvSpPr>
              <p:cNvPr id="51247" name="Oval 33">
                <a:extLst>
                  <a:ext uri="{FF2B5EF4-FFF2-40B4-BE49-F238E27FC236}">
                    <a16:creationId xmlns:a16="http://schemas.microsoft.com/office/drawing/2014/main" id="{6E456121-E05C-4915-90FD-A442F5CD0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2844"/>
                <a:ext cx="176" cy="1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/>
                <a:endParaRPr lang="en-US" altLang="zh-CN"/>
              </a:p>
            </p:txBody>
          </p:sp>
          <p:sp>
            <p:nvSpPr>
              <p:cNvPr id="51248" name="Line 34">
                <a:extLst>
                  <a:ext uri="{FF2B5EF4-FFF2-40B4-BE49-F238E27FC236}">
                    <a16:creationId xmlns:a16="http://schemas.microsoft.com/office/drawing/2014/main" id="{37858C6C-3AE2-407D-9BD2-7F6438711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0" y="2573"/>
                <a:ext cx="576" cy="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49" name="Line 35">
                <a:extLst>
                  <a:ext uri="{FF2B5EF4-FFF2-40B4-BE49-F238E27FC236}">
                    <a16:creationId xmlns:a16="http://schemas.microsoft.com/office/drawing/2014/main" id="{60137763-454F-4654-944C-2EA6B0545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0" y="2824"/>
                <a:ext cx="576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0" name="Line 36">
                <a:extLst>
                  <a:ext uri="{FF2B5EF4-FFF2-40B4-BE49-F238E27FC236}">
                    <a16:creationId xmlns:a16="http://schemas.microsoft.com/office/drawing/2014/main" id="{2E0D6A60-7F2C-4867-9789-ACBB0749B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0" y="2945"/>
                <a:ext cx="571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51" name="Line 37">
                <a:extLst>
                  <a:ext uri="{FF2B5EF4-FFF2-40B4-BE49-F238E27FC236}">
                    <a16:creationId xmlns:a16="http://schemas.microsoft.com/office/drawing/2014/main" id="{3DA91B98-401A-400F-A5B7-F981A993A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5" y="2940"/>
                <a:ext cx="571" cy="4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246" name="Text Box 44">
              <a:extLst>
                <a:ext uri="{FF2B5EF4-FFF2-40B4-BE49-F238E27FC236}">
                  <a16:creationId xmlns:a16="http://schemas.microsoft.com/office/drawing/2014/main" id="{8956B92D-7869-42DC-87A3-88E46C5FC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1" y="3062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2400"/>
                <a:t>t</a:t>
              </a:r>
            </a:p>
          </p:txBody>
        </p:sp>
      </p:grpSp>
      <p:sp>
        <p:nvSpPr>
          <p:cNvPr id="51225" name="Text Box 47">
            <a:extLst>
              <a:ext uri="{FF2B5EF4-FFF2-40B4-BE49-F238E27FC236}">
                <a16:creationId xmlns:a16="http://schemas.microsoft.com/office/drawing/2014/main" id="{8E15372E-79DD-4443-985C-8FD421450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75" y="37338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CC0000"/>
                </a:solidFill>
              </a:rPr>
              <a:t>G</a:t>
            </a:r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27DD09A2-CEBC-4673-B355-BF69AACF5871}"/>
              </a:ext>
            </a:extLst>
          </p:cNvPr>
          <p:cNvGrpSpPr>
            <a:grpSpLocks/>
          </p:cNvGrpSpPr>
          <p:nvPr/>
        </p:nvGrpSpPr>
        <p:grpSpPr bwMode="auto">
          <a:xfrm>
            <a:off x="1012825" y="3732213"/>
            <a:ext cx="6269038" cy="2855912"/>
            <a:chOff x="478" y="2159"/>
            <a:chExt cx="3949" cy="1799"/>
          </a:xfrm>
        </p:grpSpPr>
        <p:sp>
          <p:nvSpPr>
            <p:cNvPr id="51243" name="Oval 48">
              <a:extLst>
                <a:ext uri="{FF2B5EF4-FFF2-40B4-BE49-F238E27FC236}">
                  <a16:creationId xmlns:a16="http://schemas.microsoft.com/office/drawing/2014/main" id="{C4BAB20F-204B-4F35-B451-F3502D182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" y="2178"/>
              <a:ext cx="3949" cy="1780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0066FF"/>
                </a:solidFill>
              </a:endParaRPr>
            </a:p>
          </p:txBody>
        </p:sp>
        <p:sp>
          <p:nvSpPr>
            <p:cNvPr id="51244" name="Text Box 49">
              <a:extLst>
                <a:ext uri="{FF2B5EF4-FFF2-40B4-BE49-F238E27FC236}">
                  <a16:creationId xmlns:a16="http://schemas.microsoft.com/office/drawing/2014/main" id="{524CD891-6BE7-4561-A76C-EC4F81715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2159"/>
              <a:ext cx="5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66FF"/>
                  </a:solidFill>
                  <a:sym typeface="Wingdings" panose="05000000000000000000" pitchFamily="2" charset="2"/>
                </a:rPr>
                <a:t>G’</a:t>
              </a:r>
              <a:endParaRPr lang="en-US" altLang="zh-CN" sz="2400">
                <a:solidFill>
                  <a:srgbClr val="0066FF"/>
                </a:solidFill>
              </a:endParaRPr>
            </a:p>
          </p:txBody>
        </p:sp>
      </p:grpSp>
      <p:grpSp>
        <p:nvGrpSpPr>
          <p:cNvPr id="8" name="Group 66">
            <a:extLst>
              <a:ext uri="{FF2B5EF4-FFF2-40B4-BE49-F238E27FC236}">
                <a16:creationId xmlns:a16="http://schemas.microsoft.com/office/drawing/2014/main" id="{01FCDD19-9B6E-40C2-AEAB-32EE2180BFE3}"/>
              </a:ext>
            </a:extLst>
          </p:cNvPr>
          <p:cNvGrpSpPr>
            <a:grpSpLocks/>
          </p:cNvGrpSpPr>
          <p:nvPr/>
        </p:nvGrpSpPr>
        <p:grpSpPr bwMode="auto">
          <a:xfrm>
            <a:off x="2527300" y="4052888"/>
            <a:ext cx="3157538" cy="1738312"/>
            <a:chOff x="1432" y="2361"/>
            <a:chExt cx="1989" cy="1095"/>
          </a:xfrm>
        </p:grpSpPr>
        <p:sp>
          <p:nvSpPr>
            <p:cNvPr id="51228" name="Text Box 51">
              <a:extLst>
                <a:ext uri="{FF2B5EF4-FFF2-40B4-BE49-F238E27FC236}">
                  <a16:creationId xmlns:a16="http://schemas.microsoft.com/office/drawing/2014/main" id="{799DE870-4989-45B8-AF9C-0B5C56B84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2" y="247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29" name="Text Box 52">
              <a:extLst>
                <a:ext uri="{FF2B5EF4-FFF2-40B4-BE49-F238E27FC236}">
                  <a16:creationId xmlns:a16="http://schemas.microsoft.com/office/drawing/2014/main" id="{B6704289-F189-4268-BAE2-7001CE61A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" y="262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0" name="Text Box 53">
              <a:extLst>
                <a:ext uri="{FF2B5EF4-FFF2-40B4-BE49-F238E27FC236}">
                  <a16:creationId xmlns:a16="http://schemas.microsoft.com/office/drawing/2014/main" id="{FCCAE730-7DD6-416A-AFB0-FAA8FC3AC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27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1" name="Text Box 54">
              <a:extLst>
                <a:ext uri="{FF2B5EF4-FFF2-40B4-BE49-F238E27FC236}">
                  <a16:creationId xmlns:a16="http://schemas.microsoft.com/office/drawing/2014/main" id="{B58A87D4-B075-43B4-A878-79126C971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" y="2992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2" name="Text Box 55">
              <a:extLst>
                <a:ext uri="{FF2B5EF4-FFF2-40B4-BE49-F238E27FC236}">
                  <a16:creationId xmlns:a16="http://schemas.microsoft.com/office/drawing/2014/main" id="{28C59058-3805-43D8-A8C0-AB3A7FBC8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22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3" name="Text Box 56">
              <a:extLst>
                <a:ext uri="{FF2B5EF4-FFF2-40B4-BE49-F238E27FC236}">
                  <a16:creationId xmlns:a16="http://schemas.microsoft.com/office/drawing/2014/main" id="{F9465E24-AD74-456E-87B9-A7342693A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2361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4" name="Text Box 57">
              <a:extLst>
                <a:ext uri="{FF2B5EF4-FFF2-40B4-BE49-F238E27FC236}">
                  <a16:creationId xmlns:a16="http://schemas.microsoft.com/office/drawing/2014/main" id="{0D96766E-5594-45A5-9173-F6A2B3D8D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2" y="259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5" name="Text Box 58">
              <a:extLst>
                <a:ext uri="{FF2B5EF4-FFF2-40B4-BE49-F238E27FC236}">
                  <a16:creationId xmlns:a16="http://schemas.microsoft.com/office/drawing/2014/main" id="{038E1992-4927-4427-9D47-A957F9D61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272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6" name="Text Box 59">
              <a:extLst>
                <a:ext uri="{FF2B5EF4-FFF2-40B4-BE49-F238E27FC236}">
                  <a16:creationId xmlns:a16="http://schemas.microsoft.com/office/drawing/2014/main" id="{363C3215-777A-410B-A011-2101EDE84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2881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7" name="Text Box 60">
              <a:extLst>
                <a:ext uri="{FF2B5EF4-FFF2-40B4-BE49-F238E27FC236}">
                  <a16:creationId xmlns:a16="http://schemas.microsoft.com/office/drawing/2014/main" id="{D694C499-EB7A-471D-9F68-B92B00DE6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5" y="3107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8" name="Text Box 61">
              <a:extLst>
                <a:ext uri="{FF2B5EF4-FFF2-40B4-BE49-F238E27FC236}">
                  <a16:creationId xmlns:a16="http://schemas.microsoft.com/office/drawing/2014/main" id="{9DBFC889-3219-484B-96B6-94EF243699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3" y="326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39" name="Text Box 62">
              <a:extLst>
                <a:ext uri="{FF2B5EF4-FFF2-40B4-BE49-F238E27FC236}">
                  <a16:creationId xmlns:a16="http://schemas.microsoft.com/office/drawing/2014/main" id="{2CEA1043-87E2-4E10-BD88-C18A0F45E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3142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40" name="Text Box 63">
              <a:extLst>
                <a:ext uri="{FF2B5EF4-FFF2-40B4-BE49-F238E27FC236}">
                  <a16:creationId xmlns:a16="http://schemas.microsoft.com/office/drawing/2014/main" id="{4CF4B97F-95A6-488C-8E8F-324F09CAD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2992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41" name="Text Box 64">
              <a:extLst>
                <a:ext uri="{FF2B5EF4-FFF2-40B4-BE49-F238E27FC236}">
                  <a16:creationId xmlns:a16="http://schemas.microsoft.com/office/drawing/2014/main" id="{55BCE392-E3D4-4244-B00B-A938D28AF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" y="268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  <p:sp>
          <p:nvSpPr>
            <p:cNvPr id="51242" name="Text Box 65">
              <a:extLst>
                <a:ext uri="{FF2B5EF4-FFF2-40B4-BE49-F238E27FC236}">
                  <a16:creationId xmlns:a16="http://schemas.microsoft.com/office/drawing/2014/main" id="{04E95353-4CBD-4730-A5B4-4024DCF7F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9" y="2557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CN" sz="140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5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43" grpId="0" build="p" bldLvl="2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418592"/>
            <a:ext cx="7997190" cy="48340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6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从最大二分匹配到最大流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 dirty="0">
              <a:latin typeface="Arial Rounded MT Bold" panose="020F0704030504030204" pitchFamily="34" charset="0"/>
              <a:cs typeface="Heiti SC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引理：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  <a:p>
            <a:pPr marL="12700" marR="271145">
              <a:lnSpc>
                <a:spcPts val="3310"/>
              </a:lnSpc>
              <a:spcBef>
                <a:spcPts val="200"/>
              </a:spcBef>
              <a:buClr>
                <a:srgbClr val="0000CC"/>
              </a:buClr>
              <a:buChar char="*"/>
              <a:tabLst>
                <a:tab pos="255270" algn="l"/>
              </a:tabLst>
            </a:pPr>
            <a:r>
              <a:rPr sz="2800" spc="-10" dirty="0">
                <a:latin typeface="Arial Rounded MT Bold" panose="020F0704030504030204" pitchFamily="34" charset="0"/>
                <a:cs typeface="Arial Unicode MS"/>
              </a:rPr>
              <a:t>设</a:t>
            </a:r>
            <a:r>
              <a:rPr sz="2800" spc="-155" dirty="0">
                <a:latin typeface="Arial Rounded MT Bold" panose="020F0704030504030204" pitchFamily="34" charset="0"/>
                <a:cs typeface="Arial Unicode MS"/>
              </a:rPr>
              <a:t>G=(V,E)</a:t>
            </a:r>
            <a:r>
              <a:rPr sz="2800" spc="-10" dirty="0">
                <a:latin typeface="Arial Rounded MT Bold" panose="020F0704030504030204" pitchFamily="34" charset="0"/>
                <a:cs typeface="Arial Unicode MS"/>
              </a:rPr>
              <a:t>是一个二分图，其顶点划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分</a:t>
            </a:r>
            <a:r>
              <a:rPr sz="2800" spc="170" dirty="0">
                <a:latin typeface="Arial Rounded MT Bold" panose="020F0704030504030204" pitchFamily="34" charset="0"/>
                <a:cs typeface="Arial Unicode MS"/>
              </a:rPr>
              <a:t>V=L∪R,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设 </a:t>
            </a:r>
            <a:r>
              <a:rPr sz="2800" spc="-110" dirty="0">
                <a:latin typeface="Arial Rounded MT Bold" panose="020F0704030504030204" pitchFamily="34" charset="0"/>
                <a:cs typeface="Arial Unicode MS"/>
              </a:rPr>
              <a:t>G’=(V’,E’)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是其对应的流网络。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  <a:p>
            <a:pPr marL="12700" marR="5080">
              <a:lnSpc>
                <a:spcPts val="3360"/>
              </a:lnSpc>
              <a:spcBef>
                <a:spcPts val="15"/>
              </a:spcBef>
              <a:buClr>
                <a:srgbClr val="0000CC"/>
              </a:buClr>
              <a:buChar char="*"/>
              <a:tabLst>
                <a:tab pos="256540" algn="l"/>
              </a:tabLst>
            </a:pP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如果</a:t>
            </a:r>
            <a:r>
              <a:rPr sz="2800" spc="90" dirty="0">
                <a:latin typeface="Arial Rounded MT Bold" panose="020F0704030504030204" pitchFamily="34" charset="0"/>
                <a:cs typeface="Arial Unicode MS"/>
              </a:rPr>
              <a:t>M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是</a:t>
            </a:r>
            <a:r>
              <a:rPr sz="2800" spc="-290" dirty="0">
                <a:latin typeface="Arial Rounded MT Bold" panose="020F0704030504030204" pitchFamily="34" charset="0"/>
                <a:cs typeface="Arial Unicode MS"/>
              </a:rPr>
              <a:t>G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的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匹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配，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则</a:t>
            </a:r>
            <a:r>
              <a:rPr sz="2800" spc="-225" dirty="0">
                <a:latin typeface="Arial Rounded MT Bold" panose="020F0704030504030204" pitchFamily="34" charset="0"/>
                <a:cs typeface="Arial Unicode MS"/>
              </a:rPr>
              <a:t>G</a:t>
            </a:r>
            <a:r>
              <a:rPr sz="2800" spc="-50" dirty="0">
                <a:latin typeface="Arial Rounded MT Bold" panose="020F0704030504030204" pitchFamily="34" charset="0"/>
                <a:cs typeface="Arial Unicode MS"/>
              </a:rPr>
              <a:t>’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中存在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一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个整数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值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的</a:t>
            </a:r>
            <a:r>
              <a:rPr sz="2800" spc="5" dirty="0">
                <a:latin typeface="Arial Rounded MT Bold" panose="020F0704030504030204" pitchFamily="34" charset="0"/>
                <a:cs typeface="Arial Unicode MS"/>
              </a:rPr>
              <a:t>流</a:t>
            </a:r>
            <a:r>
              <a:rPr sz="2800" spc="45" dirty="0">
                <a:latin typeface="Arial Rounded MT Bold" panose="020F0704030504030204" pitchFamily="34" charset="0"/>
                <a:cs typeface="Arial Unicode MS"/>
              </a:rPr>
              <a:t>f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， </a:t>
            </a:r>
            <a:r>
              <a:rPr sz="2800" spc="-10" dirty="0">
                <a:latin typeface="Arial Rounded MT Bold" panose="020F0704030504030204" pitchFamily="34" charset="0"/>
                <a:cs typeface="Arial Unicode MS"/>
              </a:rPr>
              <a:t>且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|f|=|M|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。</a:t>
            </a:r>
            <a:endParaRPr sz="2800" dirty="0">
              <a:latin typeface="Arial Rounded MT Bold" panose="020F0704030504030204" pitchFamily="34" charset="0"/>
              <a:cs typeface="Arial Unicode MS"/>
            </a:endParaRPr>
          </a:p>
          <a:p>
            <a:pPr marL="12700" marR="220345">
              <a:lnSpc>
                <a:spcPts val="3360"/>
              </a:lnSpc>
              <a:buClr>
                <a:srgbClr val="0000CC"/>
              </a:buClr>
              <a:buChar char="*"/>
              <a:tabLst>
                <a:tab pos="255270" algn="l"/>
              </a:tabLst>
            </a:pP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相反，如</a:t>
            </a:r>
            <a:r>
              <a:rPr sz="2800" spc="-10" dirty="0">
                <a:latin typeface="Arial Rounded MT Bold" panose="020F0704030504030204" pitchFamily="34" charset="0"/>
                <a:cs typeface="Arial Unicode MS"/>
              </a:rPr>
              <a:t>果</a:t>
            </a:r>
            <a:r>
              <a:rPr sz="2800" spc="45" dirty="0">
                <a:latin typeface="Arial Rounded MT Bold" panose="020F0704030504030204" pitchFamily="34" charset="0"/>
                <a:cs typeface="Arial Unicode MS"/>
              </a:rPr>
              <a:t>f</a:t>
            </a:r>
            <a:r>
              <a:rPr sz="2800" spc="-65" dirty="0">
                <a:latin typeface="Arial Rounded MT Bold" panose="020F0704030504030204" pitchFamily="34" charset="0"/>
                <a:cs typeface="Arial Unicode MS"/>
              </a:rPr>
              <a:t> 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是</a:t>
            </a:r>
            <a:r>
              <a:rPr sz="2800" spc="-145" dirty="0">
                <a:latin typeface="Arial Rounded MT Bold" panose="020F0704030504030204" pitchFamily="34" charset="0"/>
                <a:cs typeface="Arial Unicode MS"/>
              </a:rPr>
              <a:t>G’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中的整数值流，</a:t>
            </a:r>
            <a:r>
              <a:rPr sz="2800" spc="-20" dirty="0">
                <a:latin typeface="Arial Rounded MT Bold" panose="020F0704030504030204" pitchFamily="34" charset="0"/>
                <a:cs typeface="Arial Unicode MS"/>
              </a:rPr>
              <a:t>则</a:t>
            </a:r>
            <a:r>
              <a:rPr sz="2800" spc="-290" dirty="0">
                <a:latin typeface="Arial Rounded MT Bold" panose="020F0704030504030204" pitchFamily="34" charset="0"/>
                <a:cs typeface="Arial Unicode MS"/>
              </a:rPr>
              <a:t>G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中存在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一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匹 配</a:t>
            </a:r>
            <a:r>
              <a:rPr sz="2800" spc="90" dirty="0">
                <a:latin typeface="Arial Rounded MT Bold" panose="020F0704030504030204" pitchFamily="34" charset="0"/>
                <a:cs typeface="Arial Unicode MS"/>
              </a:rPr>
              <a:t>M</a:t>
            </a:r>
            <a:r>
              <a:rPr sz="2800" spc="-5" dirty="0">
                <a:latin typeface="Arial Rounded MT Bold" panose="020F0704030504030204" pitchFamily="34" charset="0"/>
                <a:cs typeface="Arial Unicode MS"/>
              </a:rPr>
              <a:t>满足 </a:t>
            </a:r>
            <a:r>
              <a:rPr sz="2800" dirty="0">
                <a:latin typeface="Arial Rounded MT Bold" panose="020F0704030504030204" pitchFamily="34" charset="0"/>
                <a:cs typeface="Arial Unicode MS"/>
              </a:rPr>
              <a:t>|M|=|f|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Arial Rounded MT Bold" panose="020F0704030504030204" pitchFamily="34" charset="0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一个最大匹配对应于流网</a:t>
            </a:r>
            <a:r>
              <a:rPr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络</a:t>
            </a:r>
            <a:r>
              <a:rPr sz="2800" spc="-145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G’</a:t>
            </a:r>
            <a:r>
              <a:rPr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中的</a:t>
            </a:r>
            <a:r>
              <a:rPr sz="2800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一</a:t>
            </a:r>
            <a:r>
              <a:rPr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个最</a:t>
            </a:r>
            <a:r>
              <a:rPr sz="2800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大</a:t>
            </a:r>
            <a:r>
              <a:rPr sz="2800" spc="-5" dirty="0">
                <a:solidFill>
                  <a:srgbClr val="00B050"/>
                </a:solidFill>
                <a:latin typeface="Arial Rounded MT Bold" panose="020F0704030504030204" pitchFamily="34" charset="0"/>
                <a:cs typeface="Arial Unicode MS"/>
              </a:rPr>
              <a:t>流。</a:t>
            </a:r>
            <a:endParaRPr sz="2800" dirty="0">
              <a:solidFill>
                <a:srgbClr val="00B050"/>
              </a:solidFill>
              <a:latin typeface="Arial Rounded MT Bold" panose="020F0704030504030204" pitchFamily="34" charset="0"/>
              <a:cs typeface="Arial Unicode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EC522-62F4-4CC8-981C-837D61D7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二部图匹配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最大流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A75C-7BD3-4F50-9358-DA3FC906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假设</a:t>
            </a:r>
            <a:r>
              <a:rPr lang="en-US" altLang="zh-CN" dirty="0"/>
              <a:t>G=(V,E)</a:t>
            </a:r>
            <a:r>
              <a:rPr lang="zh-CN" altLang="en-US" dirty="0"/>
              <a:t>为一个二部图，</a:t>
            </a:r>
            <a:r>
              <a:rPr lang="en-US" altLang="zh-CN" dirty="0"/>
              <a:t>L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r>
              <a:rPr lang="zh-CN" altLang="en-US" dirty="0"/>
              <a:t>为其节点分类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令</a:t>
            </a:r>
            <a:r>
              <a:rPr lang="en-US" altLang="zh-CN" dirty="0"/>
              <a:t>G’=(V’,E’)</a:t>
            </a:r>
            <a:r>
              <a:rPr lang="zh-CN" altLang="en-US" dirty="0"/>
              <a:t>为</a:t>
            </a:r>
            <a:r>
              <a:rPr lang="en-US" altLang="zh-CN" dirty="0"/>
              <a:t>G</a:t>
            </a:r>
            <a:r>
              <a:rPr lang="zh-CN" altLang="en-US" dirty="0"/>
              <a:t>对应的流网络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M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的一个匹配</a:t>
            </a:r>
            <a:endParaRPr lang="en-US" altLang="zh-CN" dirty="0"/>
          </a:p>
          <a:p>
            <a:pPr lvl="1"/>
            <a:r>
              <a:rPr lang="zh-CN" altLang="en-US" dirty="0"/>
              <a:t>则存在</a:t>
            </a:r>
            <a:r>
              <a:rPr lang="en-US" altLang="zh-CN" dirty="0"/>
              <a:t>G’</a:t>
            </a:r>
            <a:r>
              <a:rPr lang="zh-CN" altLang="en-US" dirty="0"/>
              <a:t> 的一个整数流</a:t>
            </a:r>
            <a:r>
              <a:rPr lang="en-US" altLang="zh-CN" dirty="0"/>
              <a:t>f</a:t>
            </a:r>
            <a:r>
              <a:rPr lang="zh-CN" altLang="en-US" dirty="0"/>
              <a:t>（每条边上的流量为整数），总流量为</a:t>
            </a:r>
            <a:r>
              <a:rPr lang="en-US" altLang="zh-CN" dirty="0"/>
              <a:t>|f|=|M|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反之如果</a:t>
            </a:r>
            <a:r>
              <a:rPr lang="en-US" altLang="zh-CN" dirty="0"/>
              <a:t>G’</a:t>
            </a:r>
            <a:r>
              <a:rPr lang="zh-CN" altLang="en-US" dirty="0"/>
              <a:t>存在一个整数流</a:t>
            </a:r>
            <a:r>
              <a:rPr lang="en-US" altLang="zh-CN" dirty="0"/>
              <a:t>f</a:t>
            </a:r>
          </a:p>
          <a:p>
            <a:pPr lvl="1"/>
            <a:r>
              <a:rPr lang="zh-CN" altLang="en-US" dirty="0"/>
              <a:t>则可以构建</a:t>
            </a:r>
            <a:r>
              <a:rPr lang="en-US" altLang="zh-CN" dirty="0"/>
              <a:t>G</a:t>
            </a:r>
            <a:r>
              <a:rPr lang="zh-CN" altLang="en-US" dirty="0"/>
              <a:t>的一个匹配</a:t>
            </a:r>
            <a:r>
              <a:rPr lang="en-US" altLang="zh-CN" dirty="0"/>
              <a:t>M</a:t>
            </a:r>
            <a:r>
              <a:rPr lang="zh-CN" altLang="en-US" dirty="0"/>
              <a:t>，大小为</a:t>
            </a:r>
            <a:r>
              <a:rPr lang="en-US" altLang="zh-CN" dirty="0"/>
              <a:t>|M|=|f|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因此</a:t>
            </a:r>
            <a:r>
              <a:rPr lang="en-US" altLang="zh-CN" dirty="0"/>
              <a:t>max{|M|} = max{integer |f|}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347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>
            <a:extLst>
              <a:ext uri="{FF2B5EF4-FFF2-40B4-BE49-F238E27FC236}">
                <a16:creationId xmlns:a16="http://schemas.microsoft.com/office/drawing/2014/main" id="{B818BEE9-7911-46A1-896B-ABD376BE1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915400" cy="1143000"/>
          </a:xfrm>
        </p:spPr>
        <p:txBody>
          <a:bodyPr/>
          <a:lstStyle/>
          <a:p>
            <a:r>
              <a:rPr lang="en-US" altLang="zh-CN" sz="3600" dirty="0"/>
              <a:t>max |f| = max |M|?</a:t>
            </a:r>
          </a:p>
        </p:txBody>
      </p:sp>
      <p:sp>
        <p:nvSpPr>
          <p:cNvPr id="1037315" name="Rectangle 3">
            <a:extLst>
              <a:ext uri="{FF2B5EF4-FFF2-40B4-BE49-F238E27FC236}">
                <a16:creationId xmlns:a16="http://schemas.microsoft.com/office/drawing/2014/main" id="{0A1A503D-BDB1-46FD-BFE3-54A1B85A1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752600"/>
            <a:ext cx="8763000" cy="41148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CC0000"/>
                </a:solidFill>
              </a:rPr>
              <a:t>问题</a:t>
            </a:r>
            <a:r>
              <a:rPr lang="en-US" altLang="zh-CN" sz="2800" dirty="0">
                <a:solidFill>
                  <a:srgbClr val="CC0000"/>
                </a:solidFill>
              </a:rPr>
              <a:t>:</a:t>
            </a:r>
            <a:r>
              <a:rPr lang="en-US" altLang="zh-CN" sz="2800" dirty="0"/>
              <a:t>  </a:t>
            </a:r>
            <a:r>
              <a:rPr lang="zh-CN" altLang="en-US" sz="2800" dirty="0"/>
              <a:t>我们并不知道流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u,v</a:t>
            </a:r>
            <a:r>
              <a:rPr lang="en-US" altLang="zh-CN" sz="2800" dirty="0"/>
              <a:t>)</a:t>
            </a:r>
            <a:r>
              <a:rPr lang="zh-CN" altLang="en-US" sz="2800" dirty="0"/>
              <a:t>是不是一定为整数</a:t>
            </a:r>
            <a:endParaRPr lang="en-US" altLang="zh-CN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CB51E-2767-4347-AD69-8B403146C776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706687"/>
            <a:ext cx="7886700" cy="32940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tabLst>
                <a:tab pos="858838" algn="l"/>
              </a:tabLst>
            </a:pPr>
            <a:r>
              <a:rPr lang="en-US" altLang="zh-CN" sz="2000" dirty="0"/>
              <a:t> </a:t>
            </a:r>
            <a:r>
              <a:rPr lang="zh-CN" altLang="en-US" sz="2400" dirty="0"/>
              <a:t>如果容量函数</a:t>
            </a:r>
            <a:r>
              <a:rPr lang="en-US" altLang="zh-CN" sz="2400" dirty="0"/>
              <a:t>c</a:t>
            </a:r>
            <a:r>
              <a:rPr lang="zh-CN" altLang="en-US" sz="2400" dirty="0"/>
              <a:t>只取整数，则</a:t>
            </a:r>
            <a:r>
              <a:rPr lang="en-US" altLang="zh-CN" sz="2400" dirty="0"/>
              <a:t>:</a:t>
            </a:r>
          </a:p>
          <a:p>
            <a:pPr marL="1158875" lvl="1" indent="-533400">
              <a:buFontTx/>
              <a:buAutoNum type="arabicPeriod"/>
              <a:tabLst>
                <a:tab pos="858838" algn="l"/>
              </a:tabLst>
            </a:pPr>
            <a:r>
              <a:rPr lang="en-US" altLang="zh-CN" dirty="0"/>
              <a:t>Ford-Fulkerson</a:t>
            </a:r>
            <a:r>
              <a:rPr lang="zh-CN" altLang="en-US" dirty="0"/>
              <a:t>算法计算出的最大流为整数</a:t>
            </a:r>
            <a:r>
              <a:rPr lang="en-US" altLang="zh-CN" dirty="0"/>
              <a:t>. </a:t>
            </a:r>
          </a:p>
          <a:p>
            <a:pPr marL="1158875" lvl="1" indent="-533400">
              <a:buFontTx/>
              <a:buAutoNum type="arabicPeriod"/>
              <a:tabLst>
                <a:tab pos="858838" algn="l"/>
              </a:tabLst>
            </a:pPr>
            <a:r>
              <a:rPr lang="zh-CN" altLang="en-US" dirty="0"/>
              <a:t>对于节点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，流量</a:t>
            </a:r>
            <a:r>
              <a:rPr lang="en-US" altLang="zh-CN" dirty="0"/>
              <a:t> f(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也是整数</a:t>
            </a:r>
            <a:endParaRPr lang="en-US" altLang="zh-CN" dirty="0"/>
          </a:p>
          <a:p>
            <a:pPr marL="0" indent="0">
              <a:tabLst>
                <a:tab pos="858838" algn="l"/>
              </a:tabLst>
            </a:pPr>
            <a:endParaRPr lang="en-US" altLang="zh-CN" sz="2400" dirty="0"/>
          </a:p>
          <a:p>
            <a:pPr marL="0" indent="0">
              <a:tabLst>
                <a:tab pos="858838" algn="l"/>
              </a:tabLst>
            </a:pPr>
            <a:r>
              <a:rPr lang="en-US" altLang="zh-CN" sz="2400" dirty="0"/>
              <a:t> </a:t>
            </a:r>
            <a:r>
              <a:rPr lang="zh-CN" altLang="en-US" sz="2400" dirty="0"/>
              <a:t>因此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max</a:t>
            </a:r>
            <a:r>
              <a:rPr lang="en-US" altLang="zh-CN" sz="2400" dirty="0" err="1">
                <a:solidFill>
                  <a:schemeClr val="tx2"/>
                </a:solidFill>
              </a:rPr>
              <a:t>|M</a:t>
            </a:r>
            <a:r>
              <a:rPr lang="en-US" altLang="zh-CN" sz="2400" dirty="0">
                <a:solidFill>
                  <a:schemeClr val="tx2"/>
                </a:solidFill>
              </a:rPr>
              <a:t>| = max |f|</a:t>
            </a:r>
          </a:p>
          <a:p>
            <a:pPr marL="0" indent="0">
              <a:tabLst>
                <a:tab pos="858838" algn="l"/>
              </a:tabLst>
            </a:pPr>
            <a:endParaRPr lang="en-US" altLang="zh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15" grpId="0" build="p" autoUpdateAnimBg="0"/>
      <p:bldP spid="4" grpId="0" build="p" bldLvl="2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0AE278DA-84A2-4498-AF55-3EAECC74D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</a:t>
            </a:r>
          </a:p>
        </p:txBody>
      </p:sp>
      <p:graphicFrame>
        <p:nvGraphicFramePr>
          <p:cNvPr id="55300" name="Object 2">
            <a:extLst>
              <a:ext uri="{FF2B5EF4-FFF2-40B4-BE49-F238E27FC236}">
                <a16:creationId xmlns:a16="http://schemas.microsoft.com/office/drawing/2014/main" id="{B03C34F7-249C-4B54-B5B2-D2F52A024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788" y="1870075"/>
          <a:ext cx="2151062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1" name="Picture Publisher Image" r:id="rId4" imgW="1495425" imgH="2771775" progId="PictPub.Image.8">
                  <p:embed/>
                </p:oleObj>
              </mc:Choice>
              <mc:Fallback>
                <p:oleObj name="Picture Publisher Image" r:id="rId4" imgW="1495425" imgH="2771775" progId="PictPub.Image.8">
                  <p:embed/>
                  <p:pic>
                    <p:nvPicPr>
                      <p:cNvPr id="55300" name="Object 2">
                        <a:extLst>
                          <a:ext uri="{FF2B5EF4-FFF2-40B4-BE49-F238E27FC236}">
                            <a16:creationId xmlns:a16="http://schemas.microsoft.com/office/drawing/2014/main" id="{B03C34F7-249C-4B54-B5B2-D2F52A024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1870075"/>
                        <a:ext cx="2151062" cy="398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3">
            <a:extLst>
              <a:ext uri="{FF2B5EF4-FFF2-40B4-BE49-F238E27FC236}">
                <a16:creationId xmlns:a16="http://schemas.microsoft.com/office/drawing/2014/main" id="{2F98DDE6-CCDE-4301-ACC5-D43BD36F6E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2863" y="1901825"/>
          <a:ext cx="4948237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2" name="Picture Publisher Image" r:id="rId6" imgW="3571875" imgH="2800350" progId="PictPub.Image.8">
                  <p:embed/>
                </p:oleObj>
              </mc:Choice>
              <mc:Fallback>
                <p:oleObj name="Picture Publisher Image" r:id="rId6" imgW="3571875" imgH="2800350" progId="PictPub.Image.8">
                  <p:embed/>
                  <p:pic>
                    <p:nvPicPr>
                      <p:cNvPr id="55301" name="Object 3">
                        <a:extLst>
                          <a:ext uri="{FF2B5EF4-FFF2-40B4-BE49-F238E27FC236}">
                            <a16:creationId xmlns:a16="http://schemas.microsoft.com/office/drawing/2014/main" id="{2F98DDE6-CCDE-4301-ACC5-D43BD36F6E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1901825"/>
                        <a:ext cx="4948237" cy="387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Line 5">
            <a:extLst>
              <a:ext uri="{FF2B5EF4-FFF2-40B4-BE49-F238E27FC236}">
                <a16:creationId xmlns:a16="http://schemas.microsoft.com/office/drawing/2014/main" id="{94AF07CB-6C90-4369-8199-AAFB446FE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4000" y="3556000"/>
            <a:ext cx="889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4D0308DF-A645-4A69-9DBF-AE6DA662DD6F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057400"/>
            <a:ext cx="4076700" cy="1955800"/>
            <a:chOff x="3312" y="1296"/>
            <a:chExt cx="2568" cy="1232"/>
          </a:xfrm>
        </p:grpSpPr>
        <p:grpSp>
          <p:nvGrpSpPr>
            <p:cNvPr id="55317" name="Group 7">
              <a:extLst>
                <a:ext uri="{FF2B5EF4-FFF2-40B4-BE49-F238E27FC236}">
                  <a16:creationId xmlns:a16="http://schemas.microsoft.com/office/drawing/2014/main" id="{B13112F3-12A9-422C-8CFA-AA368D1BD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1632"/>
              <a:ext cx="1680" cy="896"/>
              <a:chOff x="3312" y="1632"/>
              <a:chExt cx="1680" cy="896"/>
            </a:xfrm>
          </p:grpSpPr>
          <p:sp>
            <p:nvSpPr>
              <p:cNvPr id="55319" name="Line 8">
                <a:extLst>
                  <a:ext uri="{FF2B5EF4-FFF2-40B4-BE49-F238E27FC236}">
                    <a16:creationId xmlns:a16="http://schemas.microsoft.com/office/drawing/2014/main" id="{08DA1941-E24A-49BD-99B6-E7A191849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52" y="1632"/>
                <a:ext cx="240" cy="288"/>
              </a:xfrm>
              <a:prstGeom prst="line">
                <a:avLst/>
              </a:prstGeom>
              <a:noFill/>
              <a:ln w="28575" cap="sq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274320" rIns="27432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5320" name="Line 9">
                <a:extLst>
                  <a:ext uri="{FF2B5EF4-FFF2-40B4-BE49-F238E27FC236}">
                    <a16:creationId xmlns:a16="http://schemas.microsoft.com/office/drawing/2014/main" id="{943D70A3-DBE3-472F-80F6-100E0E5391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2240"/>
                <a:ext cx="96" cy="288"/>
              </a:xfrm>
              <a:prstGeom prst="line">
                <a:avLst/>
              </a:prstGeom>
              <a:noFill/>
              <a:ln w="28575" cap="sq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274320" rIns="27432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5321" name="Line 10">
                <a:extLst>
                  <a:ext uri="{FF2B5EF4-FFF2-40B4-BE49-F238E27FC236}">
                    <a16:creationId xmlns:a16="http://schemas.microsoft.com/office/drawing/2014/main" id="{CC3EFE78-9D30-46B5-B293-802614F40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096"/>
                <a:ext cx="0" cy="288"/>
              </a:xfrm>
              <a:prstGeom prst="line">
                <a:avLst/>
              </a:prstGeom>
              <a:noFill/>
              <a:ln w="28575" cap="sq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274320" rIns="27432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5318" name="Text Box 11">
              <a:extLst>
                <a:ext uri="{FF2B5EF4-FFF2-40B4-BE49-F238E27FC236}">
                  <a16:creationId xmlns:a16="http://schemas.microsoft.com/office/drawing/2014/main" id="{EBB6781F-49DF-4D10-9DB9-08E5F9FE6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296"/>
              <a:ext cx="13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0" rIns="27432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>
                  <a:solidFill>
                    <a:schemeClr val="hlink"/>
                  </a:solidFill>
                  <a:latin typeface="Comic Sans MS" panose="030F0702030302020204" pitchFamily="66" charset="0"/>
                </a:rPr>
                <a:t>min cut</a:t>
              </a:r>
            </a:p>
          </p:txBody>
        </p:sp>
      </p:grpSp>
      <p:sp>
        <p:nvSpPr>
          <p:cNvPr id="1035276" name="Text Box 12">
            <a:extLst>
              <a:ext uri="{FF2B5EF4-FFF2-40B4-BE49-F238E27FC236}">
                <a16:creationId xmlns:a16="http://schemas.microsoft.com/office/drawing/2014/main" id="{074A8A83-3C33-4230-A85A-B769135D4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19800"/>
            <a:ext cx="723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0" rIns="27432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chemeClr val="tx2"/>
                </a:solidFill>
                <a:latin typeface="Comic Sans MS" panose="030F0702030302020204" pitchFamily="66" charset="0"/>
              </a:rPr>
              <a:t>|M| = 3       </a:t>
            </a:r>
            <a:r>
              <a:rPr lang="en-US" altLang="zh-CN" sz="2800">
                <a:solidFill>
                  <a:schemeClr val="tx2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           </a:t>
            </a:r>
            <a:r>
              <a:rPr lang="en-US" altLang="zh-CN" sz="2800">
                <a:solidFill>
                  <a:schemeClr val="tx2"/>
                </a:solidFill>
                <a:latin typeface="Comic Sans MS" panose="030F0702030302020204" pitchFamily="66" charset="0"/>
              </a:rPr>
              <a:t>max flow =|f|= 3</a:t>
            </a:r>
          </a:p>
        </p:txBody>
      </p:sp>
      <p:grpSp>
        <p:nvGrpSpPr>
          <p:cNvPr id="4" name="Group 24">
            <a:extLst>
              <a:ext uri="{FF2B5EF4-FFF2-40B4-BE49-F238E27FC236}">
                <a16:creationId xmlns:a16="http://schemas.microsoft.com/office/drawing/2014/main" id="{C536F0B4-2684-4175-BFBE-BA0EAF8F52D1}"/>
              </a:ext>
            </a:extLst>
          </p:cNvPr>
          <p:cNvGrpSpPr>
            <a:grpSpLocks/>
          </p:cNvGrpSpPr>
          <p:nvPr/>
        </p:nvGrpSpPr>
        <p:grpSpPr bwMode="auto">
          <a:xfrm>
            <a:off x="4106863" y="1917700"/>
            <a:ext cx="4652962" cy="3224213"/>
            <a:chOff x="2587" y="1208"/>
            <a:chExt cx="2931" cy="2031"/>
          </a:xfrm>
        </p:grpSpPr>
        <p:sp>
          <p:nvSpPr>
            <p:cNvPr id="55306" name="Oval 13">
              <a:extLst>
                <a:ext uri="{FF2B5EF4-FFF2-40B4-BE49-F238E27FC236}">
                  <a16:creationId xmlns:a16="http://schemas.microsoft.com/office/drawing/2014/main" id="{67A9F3DD-1B14-4FF1-B6A8-4B7CC5300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" y="2112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07" name="Oval 14">
              <a:extLst>
                <a:ext uri="{FF2B5EF4-FFF2-40B4-BE49-F238E27FC236}">
                  <a16:creationId xmlns:a16="http://schemas.microsoft.com/office/drawing/2014/main" id="{13979375-ECB2-4C0E-A4C1-33FADB949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" y="1208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08" name="Oval 15">
              <a:extLst>
                <a:ext uri="{FF2B5EF4-FFF2-40B4-BE49-F238E27FC236}">
                  <a16:creationId xmlns:a16="http://schemas.microsoft.com/office/drawing/2014/main" id="{316C7463-D3C1-49C8-AD72-0F51D68A2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" y="1663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09" name="Oval 16">
              <a:extLst>
                <a:ext uri="{FF2B5EF4-FFF2-40B4-BE49-F238E27FC236}">
                  <a16:creationId xmlns:a16="http://schemas.microsoft.com/office/drawing/2014/main" id="{3610CDE4-44B2-4BE3-BC46-B358D81EC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7" y="2112"/>
              <a:ext cx="233" cy="233"/>
            </a:xfrm>
            <a:prstGeom prst="ellipse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0" name="Oval 17">
              <a:extLst>
                <a:ext uri="{FF2B5EF4-FFF2-40B4-BE49-F238E27FC236}">
                  <a16:creationId xmlns:a16="http://schemas.microsoft.com/office/drawing/2014/main" id="{13D88E0E-4478-48A7-BC2B-56A53D4A7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562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1" name="Oval 18">
              <a:extLst>
                <a:ext uri="{FF2B5EF4-FFF2-40B4-BE49-F238E27FC236}">
                  <a16:creationId xmlns:a16="http://schemas.microsoft.com/office/drawing/2014/main" id="{EF7EBC20-6408-44D0-A77E-C2CDF4D28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" y="3006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2" name="Oval 19">
              <a:extLst>
                <a:ext uri="{FF2B5EF4-FFF2-40B4-BE49-F238E27FC236}">
                  <a16:creationId xmlns:a16="http://schemas.microsoft.com/office/drawing/2014/main" id="{CE0568E4-1C58-40C9-AA44-2E18CDB0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435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3" name="Oval 20">
              <a:extLst>
                <a:ext uri="{FF2B5EF4-FFF2-40B4-BE49-F238E27FC236}">
                  <a16:creationId xmlns:a16="http://schemas.microsoft.com/office/drawing/2014/main" id="{CC0E0796-CA76-4C10-819A-D4C23C67C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1885"/>
              <a:ext cx="233" cy="233"/>
            </a:xfrm>
            <a:prstGeom prst="ellipse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4" name="Oval 21">
              <a:extLst>
                <a:ext uri="{FF2B5EF4-FFF2-40B4-BE49-F238E27FC236}">
                  <a16:creationId xmlns:a16="http://schemas.microsoft.com/office/drawing/2014/main" id="{D688D082-5311-40B6-BBC8-4333330C4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" y="2334"/>
              <a:ext cx="233" cy="2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5" name="Oval 22">
              <a:extLst>
                <a:ext uri="{FF2B5EF4-FFF2-40B4-BE49-F238E27FC236}">
                  <a16:creationId xmlns:a16="http://schemas.microsoft.com/office/drawing/2014/main" id="{7719285F-847F-44EB-8710-62B21866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2789"/>
              <a:ext cx="233" cy="233"/>
            </a:xfrm>
            <a:prstGeom prst="ellipse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  <p:sp>
          <p:nvSpPr>
            <p:cNvPr id="55316" name="Oval 23">
              <a:extLst>
                <a:ext uri="{FF2B5EF4-FFF2-40B4-BE49-F238E27FC236}">
                  <a16:creationId xmlns:a16="http://schemas.microsoft.com/office/drawing/2014/main" id="{B659D0B5-A409-46BF-B71F-25F392667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5" y="2107"/>
              <a:ext cx="233" cy="233"/>
            </a:xfrm>
            <a:prstGeom prst="ellipse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180736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76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5E3AB-3702-B84D-88F7-F1663FB3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564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最密子图查找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F59858-6689-0A45-9C57-954C9759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89</a:t>
            </a:fld>
            <a:endParaRPr kumimoji="1" lang="zh-CN" altLang="en-US"/>
          </a:p>
        </p:txBody>
      </p:sp>
      <p:sp>
        <p:nvSpPr>
          <p:cNvPr id="5" name="矩形: 圆角 7">
            <a:extLst>
              <a:ext uri="{FF2B5EF4-FFF2-40B4-BE49-F238E27FC236}">
                <a16:creationId xmlns:a16="http://schemas.microsoft.com/office/drawing/2014/main" id="{9B24C09C-5693-9A4F-A194-6DCBBFEBB220}"/>
              </a:ext>
            </a:extLst>
          </p:cNvPr>
          <p:cNvSpPr/>
          <p:nvPr/>
        </p:nvSpPr>
        <p:spPr>
          <a:xfrm>
            <a:off x="469246" y="2298845"/>
            <a:ext cx="113513" cy="2894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C7D642-B2BD-EE40-8CCD-706908A7C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5"/>
          <a:stretch/>
        </p:blipFill>
        <p:spPr>
          <a:xfrm>
            <a:off x="1821184" y="2790123"/>
            <a:ext cx="6057258" cy="2860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DBDE0C-A074-C742-BA9D-494240F41159}"/>
                  </a:ext>
                </a:extLst>
              </p:cNvPr>
              <p:cNvSpPr txBox="1"/>
              <p:nvPr/>
            </p:nvSpPr>
            <p:spPr>
              <a:xfrm>
                <a:off x="1216510" y="3605870"/>
                <a:ext cx="495328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DBDE0C-A074-C742-BA9D-494240F41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10" y="3605870"/>
                <a:ext cx="495328" cy="815416"/>
              </a:xfrm>
              <a:prstGeom prst="rect">
                <a:avLst/>
              </a:prstGeom>
              <a:blipFill>
                <a:blip r:embed="rId3"/>
                <a:stretch>
                  <a:fillRect l="-15385" t="-1563" r="-1538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8ED206-7B01-7D44-B838-F8A4FDF050BE}"/>
                  </a:ext>
                </a:extLst>
              </p:cNvPr>
              <p:cNvSpPr txBox="1"/>
              <p:nvPr/>
            </p:nvSpPr>
            <p:spPr>
              <a:xfrm>
                <a:off x="7878442" y="3558205"/>
                <a:ext cx="49532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E8ED206-7B01-7D44-B838-F8A4FDF0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442" y="3558205"/>
                <a:ext cx="495328" cy="809452"/>
              </a:xfrm>
              <a:prstGeom prst="rect">
                <a:avLst/>
              </a:prstGeom>
              <a:blipFill>
                <a:blip r:embed="rId4"/>
                <a:stretch>
                  <a:fillRect l="-15000" t="-3125" r="-15000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370651-0B46-FB49-806D-47580AAD7619}"/>
                  </a:ext>
                </a:extLst>
              </p:cNvPr>
              <p:cNvSpPr txBox="1"/>
              <p:nvPr/>
            </p:nvSpPr>
            <p:spPr>
              <a:xfrm>
                <a:off x="4792847" y="2146301"/>
                <a:ext cx="29655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370651-0B46-FB49-806D-47580AAD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47" y="2146301"/>
                <a:ext cx="296556" cy="809452"/>
              </a:xfrm>
              <a:prstGeom prst="rect">
                <a:avLst/>
              </a:prstGeom>
              <a:blipFill>
                <a:blip r:embed="rId5"/>
                <a:stretch>
                  <a:fillRect l="-25000" r="-25000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D28014-36CC-874A-AECB-E522036D7CF1}"/>
                  </a:ext>
                </a:extLst>
              </p:cNvPr>
              <p:cNvSpPr txBox="1"/>
              <p:nvPr/>
            </p:nvSpPr>
            <p:spPr>
              <a:xfrm>
                <a:off x="4849813" y="5431239"/>
                <a:ext cx="296555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AD28014-36CC-874A-AECB-E522036D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13" y="5431239"/>
                <a:ext cx="296555" cy="818237"/>
              </a:xfrm>
              <a:prstGeom prst="rect">
                <a:avLst/>
              </a:prstGeom>
              <a:blipFill>
                <a:blip r:embed="rId6"/>
                <a:stretch>
                  <a:fillRect l="-29167" r="-2083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49F838D-C9E0-4D48-9834-FFAAE651C490}"/>
              </a:ext>
            </a:extLst>
          </p:cNvPr>
          <p:cNvSpPr txBox="1"/>
          <p:nvPr/>
        </p:nvSpPr>
        <p:spPr>
          <a:xfrm>
            <a:off x="608197" y="1279946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最密子图问题</a:t>
            </a:r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（</a:t>
            </a:r>
            <a:r>
              <a:rPr lang="en-US" altLang="zh-CN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DSP</a:t>
            </a:r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）</a:t>
            </a:r>
            <a:r>
              <a:rPr lang="en-US" altLang="zh-CN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给定无向图</a:t>
            </a:r>
            <a:r>
              <a:rPr lang="en-US" altLang="zh-CN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</a:t>
            </a:r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，查找边点比最大的子图</a:t>
            </a:r>
            <a:r>
              <a:rPr lang="en-US" altLang="zh-CN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S,</a:t>
            </a:r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zh-CN" altLang="en-US" sz="2400" dirty="0">
                <a:solidFill>
                  <a:srgbClr val="00B050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即具有最大的边密度</a:t>
            </a:r>
            <a:r>
              <a:rPr lang="en-US" altLang="zh-CN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d(s)=|e(S)|/|S|</a:t>
            </a:r>
            <a:r>
              <a:rPr lang="zh-CN" alt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的子图</a:t>
            </a:r>
            <a:r>
              <a:rPr lang="en-US" altLang="zh-CN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S.</a:t>
            </a:r>
            <a:r>
              <a:rPr lang="zh-CN" alt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n-US" sz="2400" dirty="0">
              <a:solidFill>
                <a:srgbClr val="00B05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654F236-FF04-7D4B-AC75-D8F537F05ECB}"/>
              </a:ext>
            </a:extLst>
          </p:cNvPr>
          <p:cNvSpPr txBox="1"/>
          <p:nvPr/>
        </p:nvSpPr>
        <p:spPr>
          <a:xfrm>
            <a:off x="635951" y="5868293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G[S</a:t>
            </a:r>
            <a:r>
              <a:rPr lang="en-US" altLang="zh-CN" sz="2400" baseline="-25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]</a:t>
            </a:r>
            <a:r>
              <a:rPr lang="zh-CN" altLang="en-US" sz="2400" dirty="0">
                <a:solidFill>
                  <a:srgbClr val="00B050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是整个图中的最密子图</a:t>
            </a:r>
            <a:endParaRPr lang="en-US" sz="2400" baseline="-25000" dirty="0">
              <a:solidFill>
                <a:srgbClr val="00B05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1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76728"/>
            <a:ext cx="8229600" cy="1066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流的定义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4000" y="1475872"/>
            <a:ext cx="8793746" cy="457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流</a:t>
            </a:r>
            <a:r>
              <a:rPr lang="zh-CN" altLang="en-US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：一个</a:t>
            </a:r>
            <a:r>
              <a:rPr lang="en-US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s-t </a:t>
            </a:r>
            <a:r>
              <a:rPr lang="zh-CN" altLang="en-US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流是一个实值函数</a:t>
            </a:r>
            <a:r>
              <a:rPr lang="en-US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，它把每条边映射到一个实数，</a:t>
            </a:r>
            <a:r>
              <a:rPr lang="en-US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f: </a:t>
            </a:r>
            <a:r>
              <a:rPr lang="en-US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lang="en-US" altLang="zh-CN" sz="2800" dirty="0" err="1">
                <a:latin typeface="Arial Rounded MT Bold" panose="020F0704030504030204" pitchFamily="34" charset="0"/>
                <a:ea typeface="MS UI Gothic"/>
                <a:cs typeface="Times New Roman" panose="02020603050405020304" pitchFamily="18" charset="0"/>
              </a:rPr>
              <a:t>x</a:t>
            </a:r>
            <a:r>
              <a:rPr lang="en-US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lang="en-US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→R,</a:t>
            </a:r>
            <a:r>
              <a:rPr lang="zh-CN" altLang="en-US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满足三个性质：</a:t>
            </a:r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容量限制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：对所有 </a:t>
            </a:r>
            <a:r>
              <a:rPr lang="en-US" altLang="zh-CN" sz="26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Arial Rounded MT Bold" panose="020F0704030504030204" pitchFamily="34" charset="0"/>
                <a:ea typeface="MS UI Gothic"/>
                <a:cs typeface="Times New Roman" panose="02020603050405020304" pitchFamily="18" charset="0"/>
              </a:rPr>
              <a:t>∊ V,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要求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f(</a:t>
            </a:r>
            <a:r>
              <a:rPr lang="en-US" altLang="zh-CN" sz="2600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)≤c(</a:t>
            </a:r>
            <a:r>
              <a:rPr lang="en-US" altLang="zh-CN" sz="2600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endParaRPr lang="zh-CN" altLang="en-US" sz="2600" dirty="0">
              <a:solidFill>
                <a:srgbClr val="00B050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反对称性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：对所有 </a:t>
            </a:r>
            <a:r>
              <a:rPr lang="en-US" altLang="zh-CN" sz="26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Arial Rounded MT Bold" panose="020F0704030504030204" pitchFamily="34" charset="0"/>
                <a:ea typeface="MS UI Gothic"/>
                <a:cs typeface="Times New Roman" panose="02020603050405020304" pitchFamily="18" charset="0"/>
              </a:rPr>
              <a:t>∊ V,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要求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f(</a:t>
            </a:r>
            <a:r>
              <a:rPr lang="en-US" altLang="zh-CN" sz="2600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u,v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)= -f(</a:t>
            </a:r>
            <a:r>
              <a:rPr lang="en-US" altLang="zh-CN" sz="2600" dirty="0" err="1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v,u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endParaRPr lang="zh-CN" altLang="en-US" sz="2600" dirty="0">
              <a:solidFill>
                <a:srgbClr val="00B050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流守恒性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：对于所有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</a:t>
            </a:r>
            <a:r>
              <a:rPr lang="en-US" altLang="zh-CN" sz="2600" dirty="0">
                <a:latin typeface="Arial Rounded MT Bold" panose="020F0704030504030204" pitchFamily="34" charset="0"/>
                <a:ea typeface="MS UI Gothic"/>
                <a:cs typeface="Times New Roman" panose="02020603050405020304" pitchFamily="18" charset="0"/>
              </a:rPr>
              <a:t> ∊ V-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{s,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t}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en-US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要求          ∑ </a:t>
            </a:r>
            <a:r>
              <a:rPr lang="en-US" altLang="zh-CN" sz="2600" dirty="0">
                <a:solidFill>
                  <a:srgbClr val="00B05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f(u, v)=0</a:t>
            </a:r>
          </a:p>
          <a:p>
            <a:pPr lvl="1" eaLnBrk="1" hangingPunct="1">
              <a:defRPr/>
            </a:pPr>
            <a:endParaRPr lang="en-US" altLang="zh-CN" sz="2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 marL="438150" lvl="1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000" b="1" dirty="0">
                <a:solidFill>
                  <a:srgbClr val="3333FF"/>
                </a:solidFill>
                <a:latin typeface="Arial Rounded MT Bold" panose="020F0704030504030204" pitchFamily="34" charset="0"/>
                <a:ea typeface="Adobe 楷体 Std R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f(u, v)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称为从顶点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到顶点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的流，它可以为</a:t>
            </a:r>
            <a:r>
              <a:rPr lang="en-US" altLang="zh-CN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+,0,-</a:t>
            </a:r>
            <a:r>
              <a:rPr lang="zh-CN" altLang="en-US" sz="2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。</a:t>
            </a:r>
            <a:endParaRPr lang="en-US" altLang="zh-CN" sz="2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 marL="438150" lvl="1" eaLnBrk="1" hangingPunct="1">
              <a:buFont typeface="Wingdings" panose="05000000000000000000" pitchFamily="2" charset="2"/>
              <a:buNone/>
              <a:defRPr/>
            </a:pPr>
            <a:endParaRPr lang="en-US" altLang="zh-CN" sz="2600" b="1" dirty="0">
              <a:solidFill>
                <a:srgbClr val="3333FF"/>
              </a:solidFill>
              <a:latin typeface="Arial Rounded MT Bold" panose="020F0704030504030204" pitchFamily="34" charset="0"/>
              <a:ea typeface="Adobe 楷体 Std R" pitchFamily="18" charset="-122"/>
              <a:cs typeface="Times New Roman" panose="02020603050405020304" pitchFamily="18" charset="0"/>
            </a:endParaRPr>
          </a:p>
          <a:p>
            <a:pPr marL="438150" lvl="1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000" b="1" dirty="0">
                <a:solidFill>
                  <a:srgbClr val="3333FF"/>
                </a:solidFill>
                <a:latin typeface="Arial Rounded MT Bold" panose="020F0704030504030204" pitchFamily="34" charset="0"/>
                <a:ea typeface="Adobe 楷体 Std R" pitchFamily="18" charset="-122"/>
                <a:cs typeface="Times New Roman" panose="02020603050405020304" pitchFamily="18" charset="0"/>
              </a:rPr>
              <a:t>从非源点或非汇点的顶点出发的总网络流为零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6089650" y="3167314"/>
            <a:ext cx="1447800" cy="523372"/>
          </a:xfrm>
          <a:prstGeom prst="wedgeRectCallo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2000" b="1" dirty="0">
                <a:solidFill>
                  <a:srgbClr val="00B050"/>
                </a:solidFill>
              </a:rPr>
              <a:t>v </a:t>
            </a:r>
            <a:r>
              <a:rPr lang="de-DE" altLang="zh-CN" sz="2000" b="1" dirty="0">
                <a:solidFill>
                  <a:srgbClr val="00B050"/>
                </a:solidFill>
                <a:sym typeface="Symbol"/>
              </a:rPr>
              <a:t></a:t>
            </a:r>
            <a:r>
              <a:rPr lang="de-DE" altLang="zh-CN" sz="2000" b="1" dirty="0">
                <a:solidFill>
                  <a:srgbClr val="00B050"/>
                </a:solidFill>
              </a:rPr>
              <a:t> V </a:t>
            </a:r>
            <a:endParaRPr lang="zh-CN" altLang="zh-CN" sz="2000" dirty="0">
              <a:solidFill>
                <a:srgbClr val="00B050"/>
              </a:solidFill>
            </a:endParaRPr>
          </a:p>
          <a:p>
            <a:pPr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440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4F513-4595-6A4E-977E-4949755C2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3" y="327094"/>
            <a:ext cx="9118600" cy="707887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accent2"/>
                </a:solidFill>
              </a:rPr>
              <a:t>基于最大流查找最稠密子图的精确算法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AFFA1E-2A0F-DF47-831A-7CE926E9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90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DC8265-144D-B64B-81F2-D1E26C2F7C69}"/>
              </a:ext>
            </a:extLst>
          </p:cNvPr>
          <p:cNvSpPr txBox="1"/>
          <p:nvPr/>
        </p:nvSpPr>
        <p:spPr>
          <a:xfrm>
            <a:off x="203200" y="1132855"/>
            <a:ext cx="894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</a:t>
            </a:r>
            <a:r>
              <a:rPr lang="en-US" altLang="zh-CN" sz="2000" dirty="0">
                <a:solidFill>
                  <a:srgbClr val="00B050"/>
                </a:solidFill>
              </a:rPr>
              <a:t>oldberg</a:t>
            </a:r>
            <a:r>
              <a:rPr lang="zh-CN" altLang="en-US" sz="2000" dirty="0">
                <a:solidFill>
                  <a:srgbClr val="00B050"/>
                </a:solidFill>
              </a:rPr>
              <a:t>算法 </a:t>
            </a:r>
            <a:r>
              <a:rPr lang="en-US" altLang="zh-CN" sz="2000" dirty="0">
                <a:solidFill>
                  <a:srgbClr val="00B050"/>
                </a:solidFill>
              </a:rPr>
              <a:t>1984.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Finding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maximum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density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subgraph,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Berkeley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3F525C-A7CB-6246-A382-747E09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597978"/>
            <a:ext cx="3605476" cy="3112090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基本思路是二分查找</a:t>
            </a:r>
            <a:endParaRPr lang="en-US" altLang="zh-CN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zh-CN" altLang="en-US" sz="2000" dirty="0">
                <a:latin typeface="ADLaM Display" panose="02010000000000000000" pitchFamily="2" charset="0"/>
                <a:cs typeface="ADLaM Display" panose="02010000000000000000" pitchFamily="2" charset="0"/>
              </a:rPr>
              <a:t>设图</a:t>
            </a:r>
            <a:r>
              <a:rPr lang="en-US" altLang="zh-CN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</a:t>
            </a:r>
            <a:r>
              <a:rPr lang="zh-CN" altLang="en-US" sz="2000" dirty="0">
                <a:latin typeface="ADLaM Display" panose="02010000000000000000" pitchFamily="2" charset="0"/>
                <a:cs typeface="ADLaM Display" panose="02010000000000000000" pitchFamily="2" charset="0"/>
              </a:rPr>
              <a:t>中有</a:t>
            </a:r>
            <a:r>
              <a:rPr lang="en-US" altLang="zh-CN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</a:t>
            </a:r>
            <a:r>
              <a:rPr lang="zh-CN" altLang="en-US" sz="2000" dirty="0">
                <a:latin typeface="ADLaM Display" panose="02010000000000000000" pitchFamily="2" charset="0"/>
                <a:cs typeface="ADLaM Display" panose="02010000000000000000" pitchFamily="2" charset="0"/>
              </a:rPr>
              <a:t>个顶点，</a:t>
            </a:r>
            <a:r>
              <a:rPr lang="en-US" altLang="zh-CN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  <a:r>
              <a:rPr lang="zh-CN" altLang="en-US" sz="2000" dirty="0">
                <a:latin typeface="ADLaM Display" panose="02010000000000000000" pitchFamily="2" charset="0"/>
                <a:cs typeface="ADLaM Display" panose="02010000000000000000" pitchFamily="2" charset="0"/>
              </a:rPr>
              <a:t>条边。</a:t>
            </a:r>
            <a:endParaRPr lang="en-US" altLang="zh-CN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初始设置</a:t>
            </a:r>
            <a:r>
              <a:rPr lang="en-US" altLang="zh-CN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</a:t>
            </a:r>
            <a:r>
              <a:rPr lang="en-US" altLang="zh-CN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=0,</a:t>
            </a:r>
            <a:r>
              <a:rPr lang="zh-CN" altLang="en-US" sz="20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zh-CN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u=m</a:t>
            </a:r>
          </a:p>
          <a:p>
            <a:endParaRPr lang="en-US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FAB21D8-1DBF-0440-8187-D1D0CB7F9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790262"/>
              </p:ext>
            </p:extLst>
          </p:nvPr>
        </p:nvGraphicFramePr>
        <p:xfrm>
          <a:off x="4032250" y="1650589"/>
          <a:ext cx="4640262" cy="498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name="文档" r:id="rId3" imgW="5651500" imgH="5943600" progId="Word.Document.12">
                  <p:embed/>
                </p:oleObj>
              </mc:Choice>
              <mc:Fallback>
                <p:oleObj name="文档" r:id="rId3" imgW="5651500" imgH="594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2250" y="1650589"/>
                        <a:ext cx="4640262" cy="4983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23C8E66B-648B-FE41-B1D8-4D371FD88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2" y="2768753"/>
            <a:ext cx="3807352" cy="3156393"/>
          </a:xfrm>
          <a:prstGeom prst="rect">
            <a:avLst/>
          </a:prstGeom>
        </p:spPr>
      </p:pic>
      <p:sp>
        <p:nvSpPr>
          <p:cNvPr id="17" name="任意形状 16">
            <a:extLst>
              <a:ext uri="{FF2B5EF4-FFF2-40B4-BE49-F238E27FC236}">
                <a16:creationId xmlns:a16="http://schemas.microsoft.com/office/drawing/2014/main" id="{01B81C9A-862D-AC48-A837-4D779090BC00}"/>
              </a:ext>
            </a:extLst>
          </p:cNvPr>
          <p:cNvSpPr/>
          <p:nvPr/>
        </p:nvSpPr>
        <p:spPr>
          <a:xfrm>
            <a:off x="269612" y="2768753"/>
            <a:ext cx="2960186" cy="2747362"/>
          </a:xfrm>
          <a:custGeom>
            <a:avLst/>
            <a:gdLst>
              <a:gd name="connsiteX0" fmla="*/ 3469341 w 3469341"/>
              <a:gd name="connsiteY0" fmla="*/ 0 h 3455946"/>
              <a:gd name="connsiteX1" fmla="*/ 3442447 w 3469341"/>
              <a:gd name="connsiteY1" fmla="*/ 80682 h 3455946"/>
              <a:gd name="connsiteX2" fmla="*/ 3375211 w 3469341"/>
              <a:gd name="connsiteY2" fmla="*/ 161364 h 3455946"/>
              <a:gd name="connsiteX3" fmla="*/ 3321423 w 3469341"/>
              <a:gd name="connsiteY3" fmla="*/ 228600 h 3455946"/>
              <a:gd name="connsiteX4" fmla="*/ 3254188 w 3469341"/>
              <a:gd name="connsiteY4" fmla="*/ 282388 h 3455946"/>
              <a:gd name="connsiteX5" fmla="*/ 3227294 w 3469341"/>
              <a:gd name="connsiteY5" fmla="*/ 322729 h 3455946"/>
              <a:gd name="connsiteX6" fmla="*/ 3146611 w 3469341"/>
              <a:gd name="connsiteY6" fmla="*/ 430305 h 3455946"/>
              <a:gd name="connsiteX7" fmla="*/ 3039035 w 3469341"/>
              <a:gd name="connsiteY7" fmla="*/ 591670 h 3455946"/>
              <a:gd name="connsiteX8" fmla="*/ 3012141 w 3469341"/>
              <a:gd name="connsiteY8" fmla="*/ 632011 h 3455946"/>
              <a:gd name="connsiteX9" fmla="*/ 2918011 w 3469341"/>
              <a:gd name="connsiteY9" fmla="*/ 685800 h 3455946"/>
              <a:gd name="connsiteX10" fmla="*/ 2877670 w 3469341"/>
              <a:gd name="connsiteY10" fmla="*/ 726141 h 3455946"/>
              <a:gd name="connsiteX11" fmla="*/ 2796988 w 3469341"/>
              <a:gd name="connsiteY11" fmla="*/ 793376 h 3455946"/>
              <a:gd name="connsiteX12" fmla="*/ 2770094 w 3469341"/>
              <a:gd name="connsiteY12" fmla="*/ 833717 h 3455946"/>
              <a:gd name="connsiteX13" fmla="*/ 2729753 w 3469341"/>
              <a:gd name="connsiteY13" fmla="*/ 874058 h 3455946"/>
              <a:gd name="connsiteX14" fmla="*/ 2702859 w 3469341"/>
              <a:gd name="connsiteY14" fmla="*/ 914400 h 3455946"/>
              <a:gd name="connsiteX15" fmla="*/ 2635623 w 3469341"/>
              <a:gd name="connsiteY15" fmla="*/ 995082 h 3455946"/>
              <a:gd name="connsiteX16" fmla="*/ 2608729 w 3469341"/>
              <a:gd name="connsiteY16" fmla="*/ 1048870 h 3455946"/>
              <a:gd name="connsiteX17" fmla="*/ 2595282 w 3469341"/>
              <a:gd name="connsiteY17" fmla="*/ 1089211 h 3455946"/>
              <a:gd name="connsiteX18" fmla="*/ 2501153 w 3469341"/>
              <a:gd name="connsiteY18" fmla="*/ 1223682 h 3455946"/>
              <a:gd name="connsiteX19" fmla="*/ 2487706 w 3469341"/>
              <a:gd name="connsiteY19" fmla="*/ 1264023 h 3455946"/>
              <a:gd name="connsiteX20" fmla="*/ 2433917 w 3469341"/>
              <a:gd name="connsiteY20" fmla="*/ 1371600 h 3455946"/>
              <a:gd name="connsiteX21" fmla="*/ 2420470 w 3469341"/>
              <a:gd name="connsiteY21" fmla="*/ 1425388 h 3455946"/>
              <a:gd name="connsiteX22" fmla="*/ 2393576 w 3469341"/>
              <a:gd name="connsiteY22" fmla="*/ 1465729 h 3455946"/>
              <a:gd name="connsiteX23" fmla="*/ 2380129 w 3469341"/>
              <a:gd name="connsiteY23" fmla="*/ 1506070 h 3455946"/>
              <a:gd name="connsiteX24" fmla="*/ 2353235 w 3469341"/>
              <a:gd name="connsiteY24" fmla="*/ 1546411 h 3455946"/>
              <a:gd name="connsiteX25" fmla="*/ 2326341 w 3469341"/>
              <a:gd name="connsiteY25" fmla="*/ 1627094 h 3455946"/>
              <a:gd name="connsiteX26" fmla="*/ 2312894 w 3469341"/>
              <a:gd name="connsiteY26" fmla="*/ 1667435 h 3455946"/>
              <a:gd name="connsiteX27" fmla="*/ 2299447 w 3469341"/>
              <a:gd name="connsiteY27" fmla="*/ 1707776 h 3455946"/>
              <a:gd name="connsiteX28" fmla="*/ 2272553 w 3469341"/>
              <a:gd name="connsiteY28" fmla="*/ 1801905 h 3455946"/>
              <a:gd name="connsiteX29" fmla="*/ 2245659 w 3469341"/>
              <a:gd name="connsiteY29" fmla="*/ 1828800 h 3455946"/>
              <a:gd name="connsiteX30" fmla="*/ 2191870 w 3469341"/>
              <a:gd name="connsiteY30" fmla="*/ 1909482 h 3455946"/>
              <a:gd name="connsiteX31" fmla="*/ 2164976 w 3469341"/>
              <a:gd name="connsiteY31" fmla="*/ 1949823 h 3455946"/>
              <a:gd name="connsiteX32" fmla="*/ 2070847 w 3469341"/>
              <a:gd name="connsiteY32" fmla="*/ 2030505 h 3455946"/>
              <a:gd name="connsiteX33" fmla="*/ 2043953 w 3469341"/>
              <a:gd name="connsiteY33" fmla="*/ 2070847 h 3455946"/>
              <a:gd name="connsiteX34" fmla="*/ 1922929 w 3469341"/>
              <a:gd name="connsiteY34" fmla="*/ 2164976 h 3455946"/>
              <a:gd name="connsiteX35" fmla="*/ 1882588 w 3469341"/>
              <a:gd name="connsiteY35" fmla="*/ 2191870 h 3455946"/>
              <a:gd name="connsiteX36" fmla="*/ 1842247 w 3469341"/>
              <a:gd name="connsiteY36" fmla="*/ 2218764 h 3455946"/>
              <a:gd name="connsiteX37" fmla="*/ 1788459 w 3469341"/>
              <a:gd name="connsiteY37" fmla="*/ 2245658 h 3455946"/>
              <a:gd name="connsiteX38" fmla="*/ 1707776 w 3469341"/>
              <a:gd name="connsiteY38" fmla="*/ 2326341 h 3455946"/>
              <a:gd name="connsiteX39" fmla="*/ 1667435 w 3469341"/>
              <a:gd name="connsiteY39" fmla="*/ 2353235 h 3455946"/>
              <a:gd name="connsiteX40" fmla="*/ 1640541 w 3469341"/>
              <a:gd name="connsiteY40" fmla="*/ 2393576 h 3455946"/>
              <a:gd name="connsiteX41" fmla="*/ 1600200 w 3469341"/>
              <a:gd name="connsiteY41" fmla="*/ 2433917 h 3455946"/>
              <a:gd name="connsiteX42" fmla="*/ 1573306 w 3469341"/>
              <a:gd name="connsiteY42" fmla="*/ 2487705 h 3455946"/>
              <a:gd name="connsiteX43" fmla="*/ 1425388 w 3469341"/>
              <a:gd name="connsiteY43" fmla="*/ 2649070 h 3455946"/>
              <a:gd name="connsiteX44" fmla="*/ 1358153 w 3469341"/>
              <a:gd name="connsiteY44" fmla="*/ 2702858 h 3455946"/>
              <a:gd name="connsiteX45" fmla="*/ 1317811 w 3469341"/>
              <a:gd name="connsiteY45" fmla="*/ 2729752 h 3455946"/>
              <a:gd name="connsiteX46" fmla="*/ 1290917 w 3469341"/>
              <a:gd name="connsiteY46" fmla="*/ 2756647 h 3455946"/>
              <a:gd name="connsiteX47" fmla="*/ 1250576 w 3469341"/>
              <a:gd name="connsiteY47" fmla="*/ 2783541 h 3455946"/>
              <a:gd name="connsiteX48" fmla="*/ 1196788 w 3469341"/>
              <a:gd name="connsiteY48" fmla="*/ 2823882 h 3455946"/>
              <a:gd name="connsiteX49" fmla="*/ 1156447 w 3469341"/>
              <a:gd name="connsiteY49" fmla="*/ 2850776 h 3455946"/>
              <a:gd name="connsiteX50" fmla="*/ 1116106 w 3469341"/>
              <a:gd name="connsiteY50" fmla="*/ 2891117 h 3455946"/>
              <a:gd name="connsiteX51" fmla="*/ 1075764 w 3469341"/>
              <a:gd name="connsiteY51" fmla="*/ 2918011 h 3455946"/>
              <a:gd name="connsiteX52" fmla="*/ 1021976 w 3469341"/>
              <a:gd name="connsiteY52" fmla="*/ 2958352 h 3455946"/>
              <a:gd name="connsiteX53" fmla="*/ 981635 w 3469341"/>
              <a:gd name="connsiteY53" fmla="*/ 2971800 h 3455946"/>
              <a:gd name="connsiteX54" fmla="*/ 887506 w 3469341"/>
              <a:gd name="connsiteY54" fmla="*/ 3039035 h 3455946"/>
              <a:gd name="connsiteX55" fmla="*/ 847164 w 3469341"/>
              <a:gd name="connsiteY55" fmla="*/ 3052482 h 3455946"/>
              <a:gd name="connsiteX56" fmla="*/ 739588 w 3469341"/>
              <a:gd name="connsiteY56" fmla="*/ 3106270 h 3455946"/>
              <a:gd name="connsiteX57" fmla="*/ 605117 w 3469341"/>
              <a:gd name="connsiteY57" fmla="*/ 3200400 h 3455946"/>
              <a:gd name="connsiteX58" fmla="*/ 564776 w 3469341"/>
              <a:gd name="connsiteY58" fmla="*/ 3227294 h 3455946"/>
              <a:gd name="connsiteX59" fmla="*/ 510988 w 3469341"/>
              <a:gd name="connsiteY59" fmla="*/ 3254188 h 3455946"/>
              <a:gd name="connsiteX60" fmla="*/ 470647 w 3469341"/>
              <a:gd name="connsiteY60" fmla="*/ 3267635 h 3455946"/>
              <a:gd name="connsiteX61" fmla="*/ 403411 w 3469341"/>
              <a:gd name="connsiteY61" fmla="*/ 3294529 h 3455946"/>
              <a:gd name="connsiteX62" fmla="*/ 349623 w 3469341"/>
              <a:gd name="connsiteY62" fmla="*/ 3321423 h 3455946"/>
              <a:gd name="connsiteX63" fmla="*/ 282388 w 3469341"/>
              <a:gd name="connsiteY63" fmla="*/ 3348317 h 3455946"/>
              <a:gd name="connsiteX64" fmla="*/ 228600 w 3469341"/>
              <a:gd name="connsiteY64" fmla="*/ 3375211 h 3455946"/>
              <a:gd name="connsiteX65" fmla="*/ 174811 w 3469341"/>
              <a:gd name="connsiteY65" fmla="*/ 3388658 h 3455946"/>
              <a:gd name="connsiteX66" fmla="*/ 94129 w 3469341"/>
              <a:gd name="connsiteY66" fmla="*/ 3415552 h 3455946"/>
              <a:gd name="connsiteX67" fmla="*/ 53788 w 3469341"/>
              <a:gd name="connsiteY67" fmla="*/ 3429000 h 3455946"/>
              <a:gd name="connsiteX68" fmla="*/ 0 w 3469341"/>
              <a:gd name="connsiteY68" fmla="*/ 3455894 h 34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469341" h="3455946">
                <a:moveTo>
                  <a:pt x="3469341" y="0"/>
                </a:moveTo>
                <a:cubicBezTo>
                  <a:pt x="3460376" y="26894"/>
                  <a:pt x="3455125" y="55326"/>
                  <a:pt x="3442447" y="80682"/>
                </a:cubicBezTo>
                <a:cubicBezTo>
                  <a:pt x="3417743" y="130091"/>
                  <a:pt x="3404805" y="126838"/>
                  <a:pt x="3375211" y="161364"/>
                </a:cubicBezTo>
                <a:cubicBezTo>
                  <a:pt x="3356532" y="183156"/>
                  <a:pt x="3341718" y="208305"/>
                  <a:pt x="3321423" y="228600"/>
                </a:cubicBezTo>
                <a:cubicBezTo>
                  <a:pt x="3301128" y="248895"/>
                  <a:pt x="3274483" y="262093"/>
                  <a:pt x="3254188" y="282388"/>
                </a:cubicBezTo>
                <a:cubicBezTo>
                  <a:pt x="3242760" y="293816"/>
                  <a:pt x="3236800" y="309659"/>
                  <a:pt x="3227294" y="322729"/>
                </a:cubicBezTo>
                <a:cubicBezTo>
                  <a:pt x="3200930" y="358979"/>
                  <a:pt x="3166657" y="390214"/>
                  <a:pt x="3146611" y="430305"/>
                </a:cubicBezTo>
                <a:cubicBezTo>
                  <a:pt x="3055510" y="612509"/>
                  <a:pt x="3137599" y="476679"/>
                  <a:pt x="3039035" y="591670"/>
                </a:cubicBezTo>
                <a:cubicBezTo>
                  <a:pt x="3028517" y="603941"/>
                  <a:pt x="3023569" y="620583"/>
                  <a:pt x="3012141" y="632011"/>
                </a:cubicBezTo>
                <a:cubicBezTo>
                  <a:pt x="2980382" y="663770"/>
                  <a:pt x="2954922" y="659435"/>
                  <a:pt x="2918011" y="685800"/>
                </a:cubicBezTo>
                <a:cubicBezTo>
                  <a:pt x="2902536" y="696853"/>
                  <a:pt x="2892279" y="713967"/>
                  <a:pt x="2877670" y="726141"/>
                </a:cubicBezTo>
                <a:cubicBezTo>
                  <a:pt x="2819974" y="774221"/>
                  <a:pt x="2850559" y="729090"/>
                  <a:pt x="2796988" y="793376"/>
                </a:cubicBezTo>
                <a:cubicBezTo>
                  <a:pt x="2786642" y="805791"/>
                  <a:pt x="2780440" y="821302"/>
                  <a:pt x="2770094" y="833717"/>
                </a:cubicBezTo>
                <a:cubicBezTo>
                  <a:pt x="2757920" y="848326"/>
                  <a:pt x="2741927" y="859449"/>
                  <a:pt x="2729753" y="874058"/>
                </a:cubicBezTo>
                <a:cubicBezTo>
                  <a:pt x="2719407" y="886474"/>
                  <a:pt x="2712955" y="901780"/>
                  <a:pt x="2702859" y="914400"/>
                </a:cubicBezTo>
                <a:cubicBezTo>
                  <a:pt x="2650248" y="980164"/>
                  <a:pt x="2701016" y="890453"/>
                  <a:pt x="2635623" y="995082"/>
                </a:cubicBezTo>
                <a:cubicBezTo>
                  <a:pt x="2624999" y="1012081"/>
                  <a:pt x="2616625" y="1030445"/>
                  <a:pt x="2608729" y="1048870"/>
                </a:cubicBezTo>
                <a:cubicBezTo>
                  <a:pt x="2603145" y="1061898"/>
                  <a:pt x="2602166" y="1076820"/>
                  <a:pt x="2595282" y="1089211"/>
                </a:cubicBezTo>
                <a:cubicBezTo>
                  <a:pt x="2571630" y="1131785"/>
                  <a:pt x="2531372" y="1183389"/>
                  <a:pt x="2501153" y="1223682"/>
                </a:cubicBezTo>
                <a:cubicBezTo>
                  <a:pt x="2496671" y="1237129"/>
                  <a:pt x="2493571" y="1251119"/>
                  <a:pt x="2487706" y="1264023"/>
                </a:cubicBezTo>
                <a:cubicBezTo>
                  <a:pt x="2471116" y="1300521"/>
                  <a:pt x="2443641" y="1332705"/>
                  <a:pt x="2433917" y="1371600"/>
                </a:cubicBezTo>
                <a:cubicBezTo>
                  <a:pt x="2429435" y="1389529"/>
                  <a:pt x="2427750" y="1408401"/>
                  <a:pt x="2420470" y="1425388"/>
                </a:cubicBezTo>
                <a:cubicBezTo>
                  <a:pt x="2414104" y="1440243"/>
                  <a:pt x="2400804" y="1451274"/>
                  <a:pt x="2393576" y="1465729"/>
                </a:cubicBezTo>
                <a:cubicBezTo>
                  <a:pt x="2387237" y="1478407"/>
                  <a:pt x="2386468" y="1493392"/>
                  <a:pt x="2380129" y="1506070"/>
                </a:cubicBezTo>
                <a:cubicBezTo>
                  <a:pt x="2372901" y="1520525"/>
                  <a:pt x="2359799" y="1531643"/>
                  <a:pt x="2353235" y="1546411"/>
                </a:cubicBezTo>
                <a:cubicBezTo>
                  <a:pt x="2341721" y="1572317"/>
                  <a:pt x="2335306" y="1600200"/>
                  <a:pt x="2326341" y="1627094"/>
                </a:cubicBezTo>
                <a:lnTo>
                  <a:pt x="2312894" y="1667435"/>
                </a:lnTo>
                <a:cubicBezTo>
                  <a:pt x="2308412" y="1680882"/>
                  <a:pt x="2302885" y="1694025"/>
                  <a:pt x="2299447" y="1707776"/>
                </a:cubicBezTo>
                <a:cubicBezTo>
                  <a:pt x="2296935" y="1717824"/>
                  <a:pt x="2280821" y="1788125"/>
                  <a:pt x="2272553" y="1801905"/>
                </a:cubicBezTo>
                <a:cubicBezTo>
                  <a:pt x="2266030" y="1812777"/>
                  <a:pt x="2254624" y="1819835"/>
                  <a:pt x="2245659" y="1828800"/>
                </a:cubicBezTo>
                <a:cubicBezTo>
                  <a:pt x="2222025" y="1899696"/>
                  <a:pt x="2247831" y="1842329"/>
                  <a:pt x="2191870" y="1909482"/>
                </a:cubicBezTo>
                <a:cubicBezTo>
                  <a:pt x="2181524" y="1921897"/>
                  <a:pt x="2175322" y="1937408"/>
                  <a:pt x="2164976" y="1949823"/>
                </a:cubicBezTo>
                <a:cubicBezTo>
                  <a:pt x="2133760" y="1987282"/>
                  <a:pt x="2110418" y="2000827"/>
                  <a:pt x="2070847" y="2030505"/>
                </a:cubicBezTo>
                <a:cubicBezTo>
                  <a:pt x="2061882" y="2043952"/>
                  <a:pt x="2054299" y="2058431"/>
                  <a:pt x="2043953" y="2070847"/>
                </a:cubicBezTo>
                <a:cubicBezTo>
                  <a:pt x="2004457" y="2118242"/>
                  <a:pt x="1979149" y="2127496"/>
                  <a:pt x="1922929" y="2164976"/>
                </a:cubicBezTo>
                <a:lnTo>
                  <a:pt x="1882588" y="2191870"/>
                </a:lnTo>
                <a:cubicBezTo>
                  <a:pt x="1869141" y="2200835"/>
                  <a:pt x="1856702" y="2211536"/>
                  <a:pt x="1842247" y="2218764"/>
                </a:cubicBezTo>
                <a:cubicBezTo>
                  <a:pt x="1824318" y="2227729"/>
                  <a:pt x="1804112" y="2233136"/>
                  <a:pt x="1788459" y="2245658"/>
                </a:cubicBezTo>
                <a:cubicBezTo>
                  <a:pt x="1758759" y="2269418"/>
                  <a:pt x="1739422" y="2305243"/>
                  <a:pt x="1707776" y="2326341"/>
                </a:cubicBezTo>
                <a:lnTo>
                  <a:pt x="1667435" y="2353235"/>
                </a:lnTo>
                <a:cubicBezTo>
                  <a:pt x="1658470" y="2366682"/>
                  <a:pt x="1650887" y="2381161"/>
                  <a:pt x="1640541" y="2393576"/>
                </a:cubicBezTo>
                <a:cubicBezTo>
                  <a:pt x="1628367" y="2408185"/>
                  <a:pt x="1611253" y="2418442"/>
                  <a:pt x="1600200" y="2433917"/>
                </a:cubicBezTo>
                <a:cubicBezTo>
                  <a:pt x="1588549" y="2450229"/>
                  <a:pt x="1583251" y="2470301"/>
                  <a:pt x="1573306" y="2487705"/>
                </a:cubicBezTo>
                <a:cubicBezTo>
                  <a:pt x="1538070" y="2549367"/>
                  <a:pt x="1475571" y="2608924"/>
                  <a:pt x="1425388" y="2649070"/>
                </a:cubicBezTo>
                <a:cubicBezTo>
                  <a:pt x="1402976" y="2666999"/>
                  <a:pt x="1381114" y="2685638"/>
                  <a:pt x="1358153" y="2702858"/>
                </a:cubicBezTo>
                <a:cubicBezTo>
                  <a:pt x="1345224" y="2712555"/>
                  <a:pt x="1330431" y="2719656"/>
                  <a:pt x="1317811" y="2729752"/>
                </a:cubicBezTo>
                <a:cubicBezTo>
                  <a:pt x="1307911" y="2737672"/>
                  <a:pt x="1300817" y="2748727"/>
                  <a:pt x="1290917" y="2756647"/>
                </a:cubicBezTo>
                <a:cubicBezTo>
                  <a:pt x="1278297" y="2766743"/>
                  <a:pt x="1263727" y="2774147"/>
                  <a:pt x="1250576" y="2783541"/>
                </a:cubicBezTo>
                <a:cubicBezTo>
                  <a:pt x="1232339" y="2796568"/>
                  <a:pt x="1215025" y="2810855"/>
                  <a:pt x="1196788" y="2823882"/>
                </a:cubicBezTo>
                <a:cubicBezTo>
                  <a:pt x="1183637" y="2833276"/>
                  <a:pt x="1168862" y="2840430"/>
                  <a:pt x="1156447" y="2850776"/>
                </a:cubicBezTo>
                <a:cubicBezTo>
                  <a:pt x="1141838" y="2862950"/>
                  <a:pt x="1130715" y="2878943"/>
                  <a:pt x="1116106" y="2891117"/>
                </a:cubicBezTo>
                <a:cubicBezTo>
                  <a:pt x="1103690" y="2901463"/>
                  <a:pt x="1088915" y="2908617"/>
                  <a:pt x="1075764" y="2918011"/>
                </a:cubicBezTo>
                <a:cubicBezTo>
                  <a:pt x="1057527" y="2931037"/>
                  <a:pt x="1041435" y="2947233"/>
                  <a:pt x="1021976" y="2958352"/>
                </a:cubicBezTo>
                <a:cubicBezTo>
                  <a:pt x="1009669" y="2965385"/>
                  <a:pt x="994313" y="2965461"/>
                  <a:pt x="981635" y="2971800"/>
                </a:cubicBezTo>
                <a:cubicBezTo>
                  <a:pt x="940001" y="2992618"/>
                  <a:pt x="930157" y="3014663"/>
                  <a:pt x="887506" y="3039035"/>
                </a:cubicBezTo>
                <a:cubicBezTo>
                  <a:pt x="875199" y="3046068"/>
                  <a:pt x="860068" y="3046617"/>
                  <a:pt x="847164" y="3052482"/>
                </a:cubicBezTo>
                <a:cubicBezTo>
                  <a:pt x="810666" y="3069072"/>
                  <a:pt x="771661" y="3082215"/>
                  <a:pt x="739588" y="3106270"/>
                </a:cubicBezTo>
                <a:cubicBezTo>
                  <a:pt x="659943" y="3166004"/>
                  <a:pt x="704446" y="3134180"/>
                  <a:pt x="605117" y="3200400"/>
                </a:cubicBezTo>
                <a:cubicBezTo>
                  <a:pt x="591670" y="3209365"/>
                  <a:pt x="579231" y="3220066"/>
                  <a:pt x="564776" y="3227294"/>
                </a:cubicBezTo>
                <a:cubicBezTo>
                  <a:pt x="546847" y="3236259"/>
                  <a:pt x="529413" y="3246292"/>
                  <a:pt x="510988" y="3254188"/>
                </a:cubicBezTo>
                <a:cubicBezTo>
                  <a:pt x="497960" y="3259772"/>
                  <a:pt x="483919" y="3262658"/>
                  <a:pt x="470647" y="3267635"/>
                </a:cubicBezTo>
                <a:cubicBezTo>
                  <a:pt x="448045" y="3276110"/>
                  <a:pt x="425469" y="3284726"/>
                  <a:pt x="403411" y="3294529"/>
                </a:cubicBezTo>
                <a:cubicBezTo>
                  <a:pt x="385093" y="3302670"/>
                  <a:pt x="367941" y="3313282"/>
                  <a:pt x="349623" y="3321423"/>
                </a:cubicBezTo>
                <a:cubicBezTo>
                  <a:pt x="327565" y="3331226"/>
                  <a:pt x="304446" y="3338514"/>
                  <a:pt x="282388" y="3348317"/>
                </a:cubicBezTo>
                <a:cubicBezTo>
                  <a:pt x="264070" y="3356458"/>
                  <a:pt x="247369" y="3368173"/>
                  <a:pt x="228600" y="3375211"/>
                </a:cubicBezTo>
                <a:cubicBezTo>
                  <a:pt x="211295" y="3381700"/>
                  <a:pt x="192513" y="3383347"/>
                  <a:pt x="174811" y="3388658"/>
                </a:cubicBezTo>
                <a:cubicBezTo>
                  <a:pt x="147658" y="3396804"/>
                  <a:pt x="121023" y="3406587"/>
                  <a:pt x="94129" y="3415552"/>
                </a:cubicBezTo>
                <a:cubicBezTo>
                  <a:pt x="80682" y="3420034"/>
                  <a:pt x="65582" y="3421137"/>
                  <a:pt x="53788" y="3429000"/>
                </a:cubicBezTo>
                <a:cubicBezTo>
                  <a:pt x="9717" y="3458380"/>
                  <a:pt x="29608" y="3455894"/>
                  <a:pt x="0" y="345589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6E32A6-50CD-5F4F-8EE2-BD5290F005A4}"/>
              </a:ext>
            </a:extLst>
          </p:cNvPr>
          <p:cNvSpPr txBox="1"/>
          <p:nvPr/>
        </p:nvSpPr>
        <p:spPr>
          <a:xfrm>
            <a:off x="825855" y="5925146"/>
            <a:ext cx="3049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判断最小割左侧是否</a:t>
            </a:r>
            <a:r>
              <a:rPr lang="zh-CN" altLang="en-US" dirty="0"/>
              <a:t>只有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若是，则</a:t>
            </a:r>
            <a:r>
              <a:rPr lang="en-US" altLang="zh-CN" dirty="0"/>
              <a:t>g</a:t>
            </a:r>
            <a:r>
              <a:rPr lang="zh-CN" altLang="en-US" dirty="0"/>
              <a:t>减小</a:t>
            </a:r>
            <a:endParaRPr lang="en-US" altLang="zh-CN" dirty="0"/>
          </a:p>
          <a:p>
            <a:r>
              <a:rPr lang="zh-CN" altLang="en-US" dirty="0"/>
              <a:t>否则，</a:t>
            </a:r>
            <a:r>
              <a:rPr lang="en-US" altLang="zh-CN" dirty="0"/>
              <a:t>g</a:t>
            </a:r>
            <a:r>
              <a:rPr lang="zh-CN" altLang="en-US" dirty="0"/>
              <a:t>增大，更新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58476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DC209-8744-B641-A9BF-938AEC05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07886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基于最大流的</a:t>
            </a:r>
            <a:r>
              <a:rPr lang="en-US" altLang="zh-CN" dirty="0" err="1">
                <a:solidFill>
                  <a:schemeClr val="accent2"/>
                </a:solidFill>
              </a:rPr>
              <a:t>DSP</a:t>
            </a:r>
            <a:r>
              <a:rPr lang="zh-CN" altLang="en-US" dirty="0">
                <a:solidFill>
                  <a:schemeClr val="accent2"/>
                </a:solidFill>
              </a:rPr>
              <a:t>精确算法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B0EC21-F7E6-6842-A5C7-82B4C294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91</a:t>
            </a:fld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18E132-82F4-2C48-92E4-71AAD3BA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8978"/>
            <a:ext cx="52578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=m,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u-l&gt;1/(n(n-1))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产生一个最大密度猜测</a:t>
            </a:r>
            <a:r>
              <a:rPr lang="en-US" altLang="zh-CN" dirty="0" err="1">
                <a:solidFill>
                  <a:srgbClr val="C00000"/>
                </a:solidFill>
              </a:rPr>
              <a:t>g</a:t>
            </a:r>
            <a:r>
              <a:rPr lang="en-US" altLang="zh-CN" dirty="0">
                <a:solidFill>
                  <a:srgbClr val="C00000"/>
                </a:solidFill>
              </a:rPr>
              <a:t>=(</a:t>
            </a:r>
            <a:r>
              <a:rPr lang="en-US" altLang="zh-CN" dirty="0" err="1">
                <a:solidFill>
                  <a:srgbClr val="C00000"/>
                </a:solidFill>
              </a:rPr>
              <a:t>u+l</a:t>
            </a:r>
            <a:r>
              <a:rPr lang="en-US" altLang="zh-CN" dirty="0">
                <a:solidFill>
                  <a:srgbClr val="C00000"/>
                </a:solidFill>
              </a:rPr>
              <a:t>)/2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构造流量网络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中所有无向边变成两条有向边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添加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与所有节点连接，边容量为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pPr lvl="1">
              <a:lnSpc>
                <a:spcPct val="150000"/>
              </a:lnSpc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与所有节点连接，边容量为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中查找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s-t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最小割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C(S,T)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–s,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–t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1B78E6-EC1C-BC41-A095-FCFFA422A5E3}"/>
                  </a:ext>
                </a:extLst>
              </p:cNvPr>
              <p:cNvSpPr txBox="1"/>
              <p:nvPr/>
            </p:nvSpPr>
            <p:spPr>
              <a:xfrm>
                <a:off x="526099" y="5347464"/>
                <a:ext cx="48341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|V</a:t>
                </a:r>
                <a:r>
                  <a:rPr lang="en-US" altLang="zh-CN" sz="2000" baseline="-25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则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d(G)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l=g,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|V</a:t>
                </a:r>
                <a:r>
                  <a:rPr lang="en-US" altLang="zh-CN" sz="2000" baseline="-25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则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d(G)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u=g</a:t>
                </a:r>
                <a:endPara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F1B78E6-EC1C-BC41-A095-FCFFA422A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9" y="5347464"/>
                <a:ext cx="4834181" cy="707886"/>
              </a:xfrm>
              <a:prstGeom prst="rect">
                <a:avLst/>
              </a:prstGeom>
              <a:blipFill>
                <a:blip r:embed="rId2"/>
                <a:stretch>
                  <a:fillRect l="-105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C192BE5-B143-BC4A-ABBB-3EC74DD4ED48}"/>
              </a:ext>
            </a:extLst>
          </p:cNvPr>
          <p:cNvSpPr txBox="1"/>
          <p:nvPr/>
        </p:nvSpPr>
        <p:spPr>
          <a:xfrm>
            <a:off x="234950" y="6157854"/>
            <a:ext cx="1415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Return</a:t>
            </a:r>
            <a:r>
              <a:rPr lang="zh-CN" altLang="en-US" sz="2000" dirty="0"/>
              <a:t> 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endParaRPr lang="en-US" sz="2000" baseline="-25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3BF331-4732-234E-A605-623D11195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80" y="1941075"/>
            <a:ext cx="3915250" cy="3245843"/>
          </a:xfrm>
          <a:prstGeom prst="rect">
            <a:avLst/>
          </a:prstGeom>
        </p:spPr>
      </p:pic>
      <p:sp>
        <p:nvSpPr>
          <p:cNvPr id="9" name="任意形状 8">
            <a:extLst>
              <a:ext uri="{FF2B5EF4-FFF2-40B4-BE49-F238E27FC236}">
                <a16:creationId xmlns:a16="http://schemas.microsoft.com/office/drawing/2014/main" id="{5098F7AB-8289-0546-AC09-C305C558FE5D}"/>
              </a:ext>
            </a:extLst>
          </p:cNvPr>
          <p:cNvSpPr/>
          <p:nvPr/>
        </p:nvSpPr>
        <p:spPr>
          <a:xfrm>
            <a:off x="5046009" y="1599129"/>
            <a:ext cx="3469341" cy="3455946"/>
          </a:xfrm>
          <a:custGeom>
            <a:avLst/>
            <a:gdLst>
              <a:gd name="connsiteX0" fmla="*/ 3469341 w 3469341"/>
              <a:gd name="connsiteY0" fmla="*/ 0 h 3455946"/>
              <a:gd name="connsiteX1" fmla="*/ 3442447 w 3469341"/>
              <a:gd name="connsiteY1" fmla="*/ 80682 h 3455946"/>
              <a:gd name="connsiteX2" fmla="*/ 3375211 w 3469341"/>
              <a:gd name="connsiteY2" fmla="*/ 161364 h 3455946"/>
              <a:gd name="connsiteX3" fmla="*/ 3321423 w 3469341"/>
              <a:gd name="connsiteY3" fmla="*/ 228600 h 3455946"/>
              <a:gd name="connsiteX4" fmla="*/ 3254188 w 3469341"/>
              <a:gd name="connsiteY4" fmla="*/ 282388 h 3455946"/>
              <a:gd name="connsiteX5" fmla="*/ 3227294 w 3469341"/>
              <a:gd name="connsiteY5" fmla="*/ 322729 h 3455946"/>
              <a:gd name="connsiteX6" fmla="*/ 3146611 w 3469341"/>
              <a:gd name="connsiteY6" fmla="*/ 430305 h 3455946"/>
              <a:gd name="connsiteX7" fmla="*/ 3039035 w 3469341"/>
              <a:gd name="connsiteY7" fmla="*/ 591670 h 3455946"/>
              <a:gd name="connsiteX8" fmla="*/ 3012141 w 3469341"/>
              <a:gd name="connsiteY8" fmla="*/ 632011 h 3455946"/>
              <a:gd name="connsiteX9" fmla="*/ 2918011 w 3469341"/>
              <a:gd name="connsiteY9" fmla="*/ 685800 h 3455946"/>
              <a:gd name="connsiteX10" fmla="*/ 2877670 w 3469341"/>
              <a:gd name="connsiteY10" fmla="*/ 726141 h 3455946"/>
              <a:gd name="connsiteX11" fmla="*/ 2796988 w 3469341"/>
              <a:gd name="connsiteY11" fmla="*/ 793376 h 3455946"/>
              <a:gd name="connsiteX12" fmla="*/ 2770094 w 3469341"/>
              <a:gd name="connsiteY12" fmla="*/ 833717 h 3455946"/>
              <a:gd name="connsiteX13" fmla="*/ 2729753 w 3469341"/>
              <a:gd name="connsiteY13" fmla="*/ 874058 h 3455946"/>
              <a:gd name="connsiteX14" fmla="*/ 2702859 w 3469341"/>
              <a:gd name="connsiteY14" fmla="*/ 914400 h 3455946"/>
              <a:gd name="connsiteX15" fmla="*/ 2635623 w 3469341"/>
              <a:gd name="connsiteY15" fmla="*/ 995082 h 3455946"/>
              <a:gd name="connsiteX16" fmla="*/ 2608729 w 3469341"/>
              <a:gd name="connsiteY16" fmla="*/ 1048870 h 3455946"/>
              <a:gd name="connsiteX17" fmla="*/ 2595282 w 3469341"/>
              <a:gd name="connsiteY17" fmla="*/ 1089211 h 3455946"/>
              <a:gd name="connsiteX18" fmla="*/ 2501153 w 3469341"/>
              <a:gd name="connsiteY18" fmla="*/ 1223682 h 3455946"/>
              <a:gd name="connsiteX19" fmla="*/ 2487706 w 3469341"/>
              <a:gd name="connsiteY19" fmla="*/ 1264023 h 3455946"/>
              <a:gd name="connsiteX20" fmla="*/ 2433917 w 3469341"/>
              <a:gd name="connsiteY20" fmla="*/ 1371600 h 3455946"/>
              <a:gd name="connsiteX21" fmla="*/ 2420470 w 3469341"/>
              <a:gd name="connsiteY21" fmla="*/ 1425388 h 3455946"/>
              <a:gd name="connsiteX22" fmla="*/ 2393576 w 3469341"/>
              <a:gd name="connsiteY22" fmla="*/ 1465729 h 3455946"/>
              <a:gd name="connsiteX23" fmla="*/ 2380129 w 3469341"/>
              <a:gd name="connsiteY23" fmla="*/ 1506070 h 3455946"/>
              <a:gd name="connsiteX24" fmla="*/ 2353235 w 3469341"/>
              <a:gd name="connsiteY24" fmla="*/ 1546411 h 3455946"/>
              <a:gd name="connsiteX25" fmla="*/ 2326341 w 3469341"/>
              <a:gd name="connsiteY25" fmla="*/ 1627094 h 3455946"/>
              <a:gd name="connsiteX26" fmla="*/ 2312894 w 3469341"/>
              <a:gd name="connsiteY26" fmla="*/ 1667435 h 3455946"/>
              <a:gd name="connsiteX27" fmla="*/ 2299447 w 3469341"/>
              <a:gd name="connsiteY27" fmla="*/ 1707776 h 3455946"/>
              <a:gd name="connsiteX28" fmla="*/ 2272553 w 3469341"/>
              <a:gd name="connsiteY28" fmla="*/ 1801905 h 3455946"/>
              <a:gd name="connsiteX29" fmla="*/ 2245659 w 3469341"/>
              <a:gd name="connsiteY29" fmla="*/ 1828800 h 3455946"/>
              <a:gd name="connsiteX30" fmla="*/ 2191870 w 3469341"/>
              <a:gd name="connsiteY30" fmla="*/ 1909482 h 3455946"/>
              <a:gd name="connsiteX31" fmla="*/ 2164976 w 3469341"/>
              <a:gd name="connsiteY31" fmla="*/ 1949823 h 3455946"/>
              <a:gd name="connsiteX32" fmla="*/ 2070847 w 3469341"/>
              <a:gd name="connsiteY32" fmla="*/ 2030505 h 3455946"/>
              <a:gd name="connsiteX33" fmla="*/ 2043953 w 3469341"/>
              <a:gd name="connsiteY33" fmla="*/ 2070847 h 3455946"/>
              <a:gd name="connsiteX34" fmla="*/ 1922929 w 3469341"/>
              <a:gd name="connsiteY34" fmla="*/ 2164976 h 3455946"/>
              <a:gd name="connsiteX35" fmla="*/ 1882588 w 3469341"/>
              <a:gd name="connsiteY35" fmla="*/ 2191870 h 3455946"/>
              <a:gd name="connsiteX36" fmla="*/ 1842247 w 3469341"/>
              <a:gd name="connsiteY36" fmla="*/ 2218764 h 3455946"/>
              <a:gd name="connsiteX37" fmla="*/ 1788459 w 3469341"/>
              <a:gd name="connsiteY37" fmla="*/ 2245658 h 3455946"/>
              <a:gd name="connsiteX38" fmla="*/ 1707776 w 3469341"/>
              <a:gd name="connsiteY38" fmla="*/ 2326341 h 3455946"/>
              <a:gd name="connsiteX39" fmla="*/ 1667435 w 3469341"/>
              <a:gd name="connsiteY39" fmla="*/ 2353235 h 3455946"/>
              <a:gd name="connsiteX40" fmla="*/ 1640541 w 3469341"/>
              <a:gd name="connsiteY40" fmla="*/ 2393576 h 3455946"/>
              <a:gd name="connsiteX41" fmla="*/ 1600200 w 3469341"/>
              <a:gd name="connsiteY41" fmla="*/ 2433917 h 3455946"/>
              <a:gd name="connsiteX42" fmla="*/ 1573306 w 3469341"/>
              <a:gd name="connsiteY42" fmla="*/ 2487705 h 3455946"/>
              <a:gd name="connsiteX43" fmla="*/ 1425388 w 3469341"/>
              <a:gd name="connsiteY43" fmla="*/ 2649070 h 3455946"/>
              <a:gd name="connsiteX44" fmla="*/ 1358153 w 3469341"/>
              <a:gd name="connsiteY44" fmla="*/ 2702858 h 3455946"/>
              <a:gd name="connsiteX45" fmla="*/ 1317811 w 3469341"/>
              <a:gd name="connsiteY45" fmla="*/ 2729752 h 3455946"/>
              <a:gd name="connsiteX46" fmla="*/ 1290917 w 3469341"/>
              <a:gd name="connsiteY46" fmla="*/ 2756647 h 3455946"/>
              <a:gd name="connsiteX47" fmla="*/ 1250576 w 3469341"/>
              <a:gd name="connsiteY47" fmla="*/ 2783541 h 3455946"/>
              <a:gd name="connsiteX48" fmla="*/ 1196788 w 3469341"/>
              <a:gd name="connsiteY48" fmla="*/ 2823882 h 3455946"/>
              <a:gd name="connsiteX49" fmla="*/ 1156447 w 3469341"/>
              <a:gd name="connsiteY49" fmla="*/ 2850776 h 3455946"/>
              <a:gd name="connsiteX50" fmla="*/ 1116106 w 3469341"/>
              <a:gd name="connsiteY50" fmla="*/ 2891117 h 3455946"/>
              <a:gd name="connsiteX51" fmla="*/ 1075764 w 3469341"/>
              <a:gd name="connsiteY51" fmla="*/ 2918011 h 3455946"/>
              <a:gd name="connsiteX52" fmla="*/ 1021976 w 3469341"/>
              <a:gd name="connsiteY52" fmla="*/ 2958352 h 3455946"/>
              <a:gd name="connsiteX53" fmla="*/ 981635 w 3469341"/>
              <a:gd name="connsiteY53" fmla="*/ 2971800 h 3455946"/>
              <a:gd name="connsiteX54" fmla="*/ 887506 w 3469341"/>
              <a:gd name="connsiteY54" fmla="*/ 3039035 h 3455946"/>
              <a:gd name="connsiteX55" fmla="*/ 847164 w 3469341"/>
              <a:gd name="connsiteY55" fmla="*/ 3052482 h 3455946"/>
              <a:gd name="connsiteX56" fmla="*/ 739588 w 3469341"/>
              <a:gd name="connsiteY56" fmla="*/ 3106270 h 3455946"/>
              <a:gd name="connsiteX57" fmla="*/ 605117 w 3469341"/>
              <a:gd name="connsiteY57" fmla="*/ 3200400 h 3455946"/>
              <a:gd name="connsiteX58" fmla="*/ 564776 w 3469341"/>
              <a:gd name="connsiteY58" fmla="*/ 3227294 h 3455946"/>
              <a:gd name="connsiteX59" fmla="*/ 510988 w 3469341"/>
              <a:gd name="connsiteY59" fmla="*/ 3254188 h 3455946"/>
              <a:gd name="connsiteX60" fmla="*/ 470647 w 3469341"/>
              <a:gd name="connsiteY60" fmla="*/ 3267635 h 3455946"/>
              <a:gd name="connsiteX61" fmla="*/ 403411 w 3469341"/>
              <a:gd name="connsiteY61" fmla="*/ 3294529 h 3455946"/>
              <a:gd name="connsiteX62" fmla="*/ 349623 w 3469341"/>
              <a:gd name="connsiteY62" fmla="*/ 3321423 h 3455946"/>
              <a:gd name="connsiteX63" fmla="*/ 282388 w 3469341"/>
              <a:gd name="connsiteY63" fmla="*/ 3348317 h 3455946"/>
              <a:gd name="connsiteX64" fmla="*/ 228600 w 3469341"/>
              <a:gd name="connsiteY64" fmla="*/ 3375211 h 3455946"/>
              <a:gd name="connsiteX65" fmla="*/ 174811 w 3469341"/>
              <a:gd name="connsiteY65" fmla="*/ 3388658 h 3455946"/>
              <a:gd name="connsiteX66" fmla="*/ 94129 w 3469341"/>
              <a:gd name="connsiteY66" fmla="*/ 3415552 h 3455946"/>
              <a:gd name="connsiteX67" fmla="*/ 53788 w 3469341"/>
              <a:gd name="connsiteY67" fmla="*/ 3429000 h 3455946"/>
              <a:gd name="connsiteX68" fmla="*/ 0 w 3469341"/>
              <a:gd name="connsiteY68" fmla="*/ 3455894 h 34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469341" h="3455946">
                <a:moveTo>
                  <a:pt x="3469341" y="0"/>
                </a:moveTo>
                <a:cubicBezTo>
                  <a:pt x="3460376" y="26894"/>
                  <a:pt x="3455125" y="55326"/>
                  <a:pt x="3442447" y="80682"/>
                </a:cubicBezTo>
                <a:cubicBezTo>
                  <a:pt x="3417743" y="130091"/>
                  <a:pt x="3404805" y="126838"/>
                  <a:pt x="3375211" y="161364"/>
                </a:cubicBezTo>
                <a:cubicBezTo>
                  <a:pt x="3356532" y="183156"/>
                  <a:pt x="3341718" y="208305"/>
                  <a:pt x="3321423" y="228600"/>
                </a:cubicBezTo>
                <a:cubicBezTo>
                  <a:pt x="3301128" y="248895"/>
                  <a:pt x="3274483" y="262093"/>
                  <a:pt x="3254188" y="282388"/>
                </a:cubicBezTo>
                <a:cubicBezTo>
                  <a:pt x="3242760" y="293816"/>
                  <a:pt x="3236800" y="309659"/>
                  <a:pt x="3227294" y="322729"/>
                </a:cubicBezTo>
                <a:cubicBezTo>
                  <a:pt x="3200930" y="358979"/>
                  <a:pt x="3166657" y="390214"/>
                  <a:pt x="3146611" y="430305"/>
                </a:cubicBezTo>
                <a:cubicBezTo>
                  <a:pt x="3055510" y="612509"/>
                  <a:pt x="3137599" y="476679"/>
                  <a:pt x="3039035" y="591670"/>
                </a:cubicBezTo>
                <a:cubicBezTo>
                  <a:pt x="3028517" y="603941"/>
                  <a:pt x="3023569" y="620583"/>
                  <a:pt x="3012141" y="632011"/>
                </a:cubicBezTo>
                <a:cubicBezTo>
                  <a:pt x="2980382" y="663770"/>
                  <a:pt x="2954922" y="659435"/>
                  <a:pt x="2918011" y="685800"/>
                </a:cubicBezTo>
                <a:cubicBezTo>
                  <a:pt x="2902536" y="696853"/>
                  <a:pt x="2892279" y="713967"/>
                  <a:pt x="2877670" y="726141"/>
                </a:cubicBezTo>
                <a:cubicBezTo>
                  <a:pt x="2819974" y="774221"/>
                  <a:pt x="2850559" y="729090"/>
                  <a:pt x="2796988" y="793376"/>
                </a:cubicBezTo>
                <a:cubicBezTo>
                  <a:pt x="2786642" y="805791"/>
                  <a:pt x="2780440" y="821302"/>
                  <a:pt x="2770094" y="833717"/>
                </a:cubicBezTo>
                <a:cubicBezTo>
                  <a:pt x="2757920" y="848326"/>
                  <a:pt x="2741927" y="859449"/>
                  <a:pt x="2729753" y="874058"/>
                </a:cubicBezTo>
                <a:cubicBezTo>
                  <a:pt x="2719407" y="886474"/>
                  <a:pt x="2712955" y="901780"/>
                  <a:pt x="2702859" y="914400"/>
                </a:cubicBezTo>
                <a:cubicBezTo>
                  <a:pt x="2650248" y="980164"/>
                  <a:pt x="2701016" y="890453"/>
                  <a:pt x="2635623" y="995082"/>
                </a:cubicBezTo>
                <a:cubicBezTo>
                  <a:pt x="2624999" y="1012081"/>
                  <a:pt x="2616625" y="1030445"/>
                  <a:pt x="2608729" y="1048870"/>
                </a:cubicBezTo>
                <a:cubicBezTo>
                  <a:pt x="2603145" y="1061898"/>
                  <a:pt x="2602166" y="1076820"/>
                  <a:pt x="2595282" y="1089211"/>
                </a:cubicBezTo>
                <a:cubicBezTo>
                  <a:pt x="2571630" y="1131785"/>
                  <a:pt x="2531372" y="1183389"/>
                  <a:pt x="2501153" y="1223682"/>
                </a:cubicBezTo>
                <a:cubicBezTo>
                  <a:pt x="2496671" y="1237129"/>
                  <a:pt x="2493571" y="1251119"/>
                  <a:pt x="2487706" y="1264023"/>
                </a:cubicBezTo>
                <a:cubicBezTo>
                  <a:pt x="2471116" y="1300521"/>
                  <a:pt x="2443641" y="1332705"/>
                  <a:pt x="2433917" y="1371600"/>
                </a:cubicBezTo>
                <a:cubicBezTo>
                  <a:pt x="2429435" y="1389529"/>
                  <a:pt x="2427750" y="1408401"/>
                  <a:pt x="2420470" y="1425388"/>
                </a:cubicBezTo>
                <a:cubicBezTo>
                  <a:pt x="2414104" y="1440243"/>
                  <a:pt x="2400804" y="1451274"/>
                  <a:pt x="2393576" y="1465729"/>
                </a:cubicBezTo>
                <a:cubicBezTo>
                  <a:pt x="2387237" y="1478407"/>
                  <a:pt x="2386468" y="1493392"/>
                  <a:pt x="2380129" y="1506070"/>
                </a:cubicBezTo>
                <a:cubicBezTo>
                  <a:pt x="2372901" y="1520525"/>
                  <a:pt x="2359799" y="1531643"/>
                  <a:pt x="2353235" y="1546411"/>
                </a:cubicBezTo>
                <a:cubicBezTo>
                  <a:pt x="2341721" y="1572317"/>
                  <a:pt x="2335306" y="1600200"/>
                  <a:pt x="2326341" y="1627094"/>
                </a:cubicBezTo>
                <a:lnTo>
                  <a:pt x="2312894" y="1667435"/>
                </a:lnTo>
                <a:cubicBezTo>
                  <a:pt x="2308412" y="1680882"/>
                  <a:pt x="2302885" y="1694025"/>
                  <a:pt x="2299447" y="1707776"/>
                </a:cubicBezTo>
                <a:cubicBezTo>
                  <a:pt x="2296935" y="1717824"/>
                  <a:pt x="2280821" y="1788125"/>
                  <a:pt x="2272553" y="1801905"/>
                </a:cubicBezTo>
                <a:cubicBezTo>
                  <a:pt x="2266030" y="1812777"/>
                  <a:pt x="2254624" y="1819835"/>
                  <a:pt x="2245659" y="1828800"/>
                </a:cubicBezTo>
                <a:cubicBezTo>
                  <a:pt x="2222025" y="1899696"/>
                  <a:pt x="2247831" y="1842329"/>
                  <a:pt x="2191870" y="1909482"/>
                </a:cubicBezTo>
                <a:cubicBezTo>
                  <a:pt x="2181524" y="1921897"/>
                  <a:pt x="2175322" y="1937408"/>
                  <a:pt x="2164976" y="1949823"/>
                </a:cubicBezTo>
                <a:cubicBezTo>
                  <a:pt x="2133760" y="1987282"/>
                  <a:pt x="2110418" y="2000827"/>
                  <a:pt x="2070847" y="2030505"/>
                </a:cubicBezTo>
                <a:cubicBezTo>
                  <a:pt x="2061882" y="2043952"/>
                  <a:pt x="2054299" y="2058431"/>
                  <a:pt x="2043953" y="2070847"/>
                </a:cubicBezTo>
                <a:cubicBezTo>
                  <a:pt x="2004457" y="2118242"/>
                  <a:pt x="1979149" y="2127496"/>
                  <a:pt x="1922929" y="2164976"/>
                </a:cubicBezTo>
                <a:lnTo>
                  <a:pt x="1882588" y="2191870"/>
                </a:lnTo>
                <a:cubicBezTo>
                  <a:pt x="1869141" y="2200835"/>
                  <a:pt x="1856702" y="2211536"/>
                  <a:pt x="1842247" y="2218764"/>
                </a:cubicBezTo>
                <a:cubicBezTo>
                  <a:pt x="1824318" y="2227729"/>
                  <a:pt x="1804112" y="2233136"/>
                  <a:pt x="1788459" y="2245658"/>
                </a:cubicBezTo>
                <a:cubicBezTo>
                  <a:pt x="1758759" y="2269418"/>
                  <a:pt x="1739422" y="2305243"/>
                  <a:pt x="1707776" y="2326341"/>
                </a:cubicBezTo>
                <a:lnTo>
                  <a:pt x="1667435" y="2353235"/>
                </a:lnTo>
                <a:cubicBezTo>
                  <a:pt x="1658470" y="2366682"/>
                  <a:pt x="1650887" y="2381161"/>
                  <a:pt x="1640541" y="2393576"/>
                </a:cubicBezTo>
                <a:cubicBezTo>
                  <a:pt x="1628367" y="2408185"/>
                  <a:pt x="1611253" y="2418442"/>
                  <a:pt x="1600200" y="2433917"/>
                </a:cubicBezTo>
                <a:cubicBezTo>
                  <a:pt x="1588549" y="2450229"/>
                  <a:pt x="1583251" y="2470301"/>
                  <a:pt x="1573306" y="2487705"/>
                </a:cubicBezTo>
                <a:cubicBezTo>
                  <a:pt x="1538070" y="2549367"/>
                  <a:pt x="1475571" y="2608924"/>
                  <a:pt x="1425388" y="2649070"/>
                </a:cubicBezTo>
                <a:cubicBezTo>
                  <a:pt x="1402976" y="2666999"/>
                  <a:pt x="1381114" y="2685638"/>
                  <a:pt x="1358153" y="2702858"/>
                </a:cubicBezTo>
                <a:cubicBezTo>
                  <a:pt x="1345224" y="2712555"/>
                  <a:pt x="1330431" y="2719656"/>
                  <a:pt x="1317811" y="2729752"/>
                </a:cubicBezTo>
                <a:cubicBezTo>
                  <a:pt x="1307911" y="2737672"/>
                  <a:pt x="1300817" y="2748727"/>
                  <a:pt x="1290917" y="2756647"/>
                </a:cubicBezTo>
                <a:cubicBezTo>
                  <a:pt x="1278297" y="2766743"/>
                  <a:pt x="1263727" y="2774147"/>
                  <a:pt x="1250576" y="2783541"/>
                </a:cubicBezTo>
                <a:cubicBezTo>
                  <a:pt x="1232339" y="2796568"/>
                  <a:pt x="1215025" y="2810855"/>
                  <a:pt x="1196788" y="2823882"/>
                </a:cubicBezTo>
                <a:cubicBezTo>
                  <a:pt x="1183637" y="2833276"/>
                  <a:pt x="1168862" y="2840430"/>
                  <a:pt x="1156447" y="2850776"/>
                </a:cubicBezTo>
                <a:cubicBezTo>
                  <a:pt x="1141838" y="2862950"/>
                  <a:pt x="1130715" y="2878943"/>
                  <a:pt x="1116106" y="2891117"/>
                </a:cubicBezTo>
                <a:cubicBezTo>
                  <a:pt x="1103690" y="2901463"/>
                  <a:pt x="1088915" y="2908617"/>
                  <a:pt x="1075764" y="2918011"/>
                </a:cubicBezTo>
                <a:cubicBezTo>
                  <a:pt x="1057527" y="2931037"/>
                  <a:pt x="1041435" y="2947233"/>
                  <a:pt x="1021976" y="2958352"/>
                </a:cubicBezTo>
                <a:cubicBezTo>
                  <a:pt x="1009669" y="2965385"/>
                  <a:pt x="994313" y="2965461"/>
                  <a:pt x="981635" y="2971800"/>
                </a:cubicBezTo>
                <a:cubicBezTo>
                  <a:pt x="940001" y="2992618"/>
                  <a:pt x="930157" y="3014663"/>
                  <a:pt x="887506" y="3039035"/>
                </a:cubicBezTo>
                <a:cubicBezTo>
                  <a:pt x="875199" y="3046068"/>
                  <a:pt x="860068" y="3046617"/>
                  <a:pt x="847164" y="3052482"/>
                </a:cubicBezTo>
                <a:cubicBezTo>
                  <a:pt x="810666" y="3069072"/>
                  <a:pt x="771661" y="3082215"/>
                  <a:pt x="739588" y="3106270"/>
                </a:cubicBezTo>
                <a:cubicBezTo>
                  <a:pt x="659943" y="3166004"/>
                  <a:pt x="704446" y="3134180"/>
                  <a:pt x="605117" y="3200400"/>
                </a:cubicBezTo>
                <a:cubicBezTo>
                  <a:pt x="591670" y="3209365"/>
                  <a:pt x="579231" y="3220066"/>
                  <a:pt x="564776" y="3227294"/>
                </a:cubicBezTo>
                <a:cubicBezTo>
                  <a:pt x="546847" y="3236259"/>
                  <a:pt x="529413" y="3246292"/>
                  <a:pt x="510988" y="3254188"/>
                </a:cubicBezTo>
                <a:cubicBezTo>
                  <a:pt x="497960" y="3259772"/>
                  <a:pt x="483919" y="3262658"/>
                  <a:pt x="470647" y="3267635"/>
                </a:cubicBezTo>
                <a:cubicBezTo>
                  <a:pt x="448045" y="3276110"/>
                  <a:pt x="425469" y="3284726"/>
                  <a:pt x="403411" y="3294529"/>
                </a:cubicBezTo>
                <a:cubicBezTo>
                  <a:pt x="385093" y="3302670"/>
                  <a:pt x="367941" y="3313282"/>
                  <a:pt x="349623" y="3321423"/>
                </a:cubicBezTo>
                <a:cubicBezTo>
                  <a:pt x="327565" y="3331226"/>
                  <a:pt x="304446" y="3338514"/>
                  <a:pt x="282388" y="3348317"/>
                </a:cubicBezTo>
                <a:cubicBezTo>
                  <a:pt x="264070" y="3356458"/>
                  <a:pt x="247369" y="3368173"/>
                  <a:pt x="228600" y="3375211"/>
                </a:cubicBezTo>
                <a:cubicBezTo>
                  <a:pt x="211295" y="3381700"/>
                  <a:pt x="192513" y="3383347"/>
                  <a:pt x="174811" y="3388658"/>
                </a:cubicBezTo>
                <a:cubicBezTo>
                  <a:pt x="147658" y="3396804"/>
                  <a:pt x="121023" y="3406587"/>
                  <a:pt x="94129" y="3415552"/>
                </a:cubicBezTo>
                <a:cubicBezTo>
                  <a:pt x="80682" y="3420034"/>
                  <a:pt x="65582" y="3421137"/>
                  <a:pt x="53788" y="3429000"/>
                </a:cubicBezTo>
                <a:cubicBezTo>
                  <a:pt x="9717" y="3458380"/>
                  <a:pt x="29608" y="3455894"/>
                  <a:pt x="0" y="345589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54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E7BC2-2A19-3642-B4F3-476EF5B5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92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AD8C889-622B-484D-A04A-4678041B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33" y="292099"/>
            <a:ext cx="7886700" cy="6254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基于最大流的</a:t>
            </a:r>
            <a:r>
              <a:rPr lang="en-US" altLang="zh-CN" dirty="0" err="1">
                <a:solidFill>
                  <a:schemeClr val="accent2"/>
                </a:solidFill>
              </a:rPr>
              <a:t>DSP</a:t>
            </a:r>
            <a:r>
              <a:rPr lang="zh-CN" altLang="en-US" dirty="0">
                <a:solidFill>
                  <a:schemeClr val="accent2"/>
                </a:solidFill>
              </a:rPr>
              <a:t>精确算法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5AF3EA-F3A3-8243-AB75-A53806F16787}"/>
              </a:ext>
            </a:extLst>
          </p:cNvPr>
          <p:cNvSpPr txBox="1"/>
          <p:nvPr/>
        </p:nvSpPr>
        <p:spPr>
          <a:xfrm>
            <a:off x="519333" y="9906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算法原理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45E42C-E460-1A40-8DD8-2AECF1F5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877"/>
            <a:ext cx="9144000" cy="42538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36AFC2-8F39-914B-A572-FEEB54806304}"/>
              </a:ext>
            </a:extLst>
          </p:cNvPr>
          <p:cNvSpPr/>
          <p:nvPr/>
        </p:nvSpPr>
        <p:spPr>
          <a:xfrm>
            <a:off x="4438650" y="4885708"/>
            <a:ext cx="4286250" cy="13753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FA7E06-2087-DC4C-A162-C570C9F89A07}"/>
              </a:ext>
            </a:extLst>
          </p:cNvPr>
          <p:cNvSpPr txBox="1"/>
          <p:nvPr/>
        </p:nvSpPr>
        <p:spPr>
          <a:xfrm>
            <a:off x="4936933" y="6394394"/>
            <a:ext cx="3289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这部分刚好是</a:t>
            </a:r>
            <a:r>
              <a:rPr lang="en-US" altLang="zh-CN" sz="2000" dirty="0">
                <a:solidFill>
                  <a:srgbClr val="00B050"/>
                </a:solidFill>
              </a:rPr>
              <a:t>V</a:t>
            </a:r>
            <a:r>
              <a:rPr lang="en-US" altLang="zh-CN" sz="2000" baseline="-25000" dirty="0">
                <a:solidFill>
                  <a:srgbClr val="00B050"/>
                </a:solidFill>
              </a:rPr>
              <a:t>1</a:t>
            </a:r>
            <a:r>
              <a:rPr lang="zh-CN" altLang="en-US" sz="2000" dirty="0">
                <a:solidFill>
                  <a:srgbClr val="00B050"/>
                </a:solidFill>
              </a:rPr>
              <a:t>子图的密度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459B7E-638C-844E-BBD2-24EE2048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93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250C05-4EB2-AC4C-8677-B94A3A26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33" y="292099"/>
            <a:ext cx="7886700" cy="6254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基于最大流的</a:t>
            </a:r>
            <a:r>
              <a:rPr lang="en-US" altLang="zh-CN" dirty="0" err="1">
                <a:solidFill>
                  <a:schemeClr val="accent2"/>
                </a:solidFill>
              </a:rPr>
              <a:t>DSP</a:t>
            </a:r>
            <a:r>
              <a:rPr lang="zh-CN" altLang="en-US" dirty="0">
                <a:solidFill>
                  <a:schemeClr val="accent2"/>
                </a:solidFill>
              </a:rPr>
              <a:t>精确算法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C41E20-F68D-2945-BC91-DAE37D7C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33" y="1987550"/>
            <a:ext cx="6718300" cy="901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4F9384-78F8-6B46-BA8F-A78D68570DBD}"/>
              </a:ext>
            </a:extLst>
          </p:cNvPr>
          <p:cNvSpPr txBox="1"/>
          <p:nvPr/>
        </p:nvSpPr>
        <p:spPr>
          <a:xfrm>
            <a:off x="519333" y="126715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算法原理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3CD169-5746-0C44-9338-E80FA703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33" y="3429000"/>
            <a:ext cx="7556500" cy="102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5371E2-6FE5-B643-B153-4818B904CB8C}"/>
              </a:ext>
            </a:extLst>
          </p:cNvPr>
          <p:cNvSpPr txBox="1"/>
          <p:nvPr/>
        </p:nvSpPr>
        <p:spPr>
          <a:xfrm>
            <a:off x="698869" y="45278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所以有</a:t>
            </a:r>
            <a:endParaRPr 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5DFE-A2F0-574C-9FE4-BFCC0D407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811" y="5368599"/>
            <a:ext cx="551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195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AD07F-4DB6-084E-9019-A4223B27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A530B-5A85-AD4F-8155-C7B26DB7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61" y="1868918"/>
            <a:ext cx="3949521" cy="327425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FF40321C-7F57-1D42-BC67-6BE40389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</a:rPr>
              <a:t>基于最大流的</a:t>
            </a:r>
            <a:r>
              <a:rPr lang="en-US" altLang="zh-CN" dirty="0" err="1">
                <a:solidFill>
                  <a:schemeClr val="accent2"/>
                </a:solidFill>
              </a:rPr>
              <a:t>DSP</a:t>
            </a:r>
            <a:r>
              <a:rPr lang="zh-CN" altLang="en-US" dirty="0">
                <a:solidFill>
                  <a:schemeClr val="accent2"/>
                </a:solidFill>
              </a:rPr>
              <a:t>精确算法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64D6F3-71EB-5644-B347-D002CB9A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11" y="1563273"/>
            <a:ext cx="5511800" cy="444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C4FC03-2805-FC49-A388-5CF72A9EF70E}"/>
              </a:ext>
            </a:extLst>
          </p:cNvPr>
          <p:cNvSpPr txBox="1"/>
          <p:nvPr/>
        </p:nvSpPr>
        <p:spPr>
          <a:xfrm>
            <a:off x="628650" y="22965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根据流网络</a:t>
            </a:r>
            <a:r>
              <a:rPr lang="en-US" altLang="zh-CN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</a:t>
            </a:r>
            <a:r>
              <a:rPr lang="zh-CN" altLang="en-US" sz="2400" dirty="0">
                <a:latin typeface="ADLaM Display" panose="02010000000000000000" pitchFamily="2" charset="0"/>
                <a:cs typeface="ADLaM Display" panose="02010000000000000000" pitchFamily="2" charset="0"/>
              </a:rPr>
              <a:t>的结构有：</a:t>
            </a:r>
            <a:endParaRPr lang="en-US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15D862-81B2-3343-B492-16C395F24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125693"/>
            <a:ext cx="4508500" cy="444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00525C-0736-9648-82A0-D462B31950FC}"/>
              </a:ext>
            </a:extLst>
          </p:cNvPr>
          <p:cNvSpPr txBox="1"/>
          <p:nvPr/>
        </p:nvSpPr>
        <p:spPr>
          <a:xfrm>
            <a:off x="775941" y="43873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所以</a:t>
            </a:r>
            <a:endParaRPr lang="en-US" altLang="zh-CN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221981-A7F8-8248-B624-ECEAED7CF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50" y="4389428"/>
            <a:ext cx="2984500" cy="444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F36528-438D-2C44-AC96-D7C2ED9C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41" y="5399399"/>
            <a:ext cx="6680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17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3EF20-897E-514D-83FA-1E1190EA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42974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2"/>
                </a:solidFill>
              </a:rPr>
              <a:t>基于最大流的DSP</a:t>
            </a:r>
            <a:r>
              <a:rPr lang="zh-CN" altLang="en-US" dirty="0">
                <a:solidFill>
                  <a:schemeClr val="accent2"/>
                </a:solidFill>
              </a:rPr>
              <a:t>精确算法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6830F-B132-D54D-AC87-05D0C7B9D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6700"/>
            <a:ext cx="7886700" cy="4640263"/>
          </a:xfrm>
        </p:spPr>
        <p:txBody>
          <a:bodyPr/>
          <a:lstStyle/>
          <a:p>
            <a:r>
              <a:rPr lang="en-US" altLang="zh-CN" dirty="0" err="1"/>
              <a:t>图的最大密度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/>
              <a:t>，取值不是连续的，而是离散的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D的两个取值之间的最小距离是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4FD036-4BF7-3540-8EA3-8F7FB76B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668428-EF47-F441-A1C0-511E106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16150"/>
            <a:ext cx="6248400" cy="952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38405C-BB1D-7945-A369-9E801A225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013716"/>
            <a:ext cx="5676900" cy="825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A90BEB-9FF7-B94B-8B56-5C0939973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4901406"/>
            <a:ext cx="27051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2056B3-126C-CA44-9374-52D0D0CF1B55}"/>
              </a:ext>
            </a:extLst>
          </p:cNvPr>
          <p:cNvSpPr txBox="1"/>
          <p:nvPr/>
        </p:nvSpPr>
        <p:spPr>
          <a:xfrm>
            <a:off x="769747" y="6080701"/>
            <a:ext cx="671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所以当</a:t>
            </a:r>
            <a:r>
              <a:rPr lang="en-US" altLang="zh-CN" sz="2400" dirty="0" err="1"/>
              <a:t>u</a:t>
            </a:r>
            <a:r>
              <a:rPr lang="zh-CN" altLang="en-US" sz="2400" dirty="0"/>
              <a:t> 和 </a:t>
            </a:r>
            <a:r>
              <a:rPr lang="en-US" altLang="zh-CN" sz="2400" dirty="0"/>
              <a:t>l</a:t>
            </a:r>
            <a:r>
              <a:rPr lang="zh-CN" altLang="en-US" sz="2400" dirty="0"/>
              <a:t> 之间的差异小于</a:t>
            </a:r>
            <a:r>
              <a:rPr lang="en-US" altLang="zh-CN" sz="2400" dirty="0">
                <a:solidFill>
                  <a:srgbClr val="00B050"/>
                </a:solidFill>
              </a:rPr>
              <a:t>1/n(n-1)</a:t>
            </a:r>
            <a:r>
              <a:rPr lang="zh-CN" altLang="en-US" sz="2400" dirty="0"/>
              <a:t>时停止搜索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9986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8D91B-2EBD-BF4F-AED5-F5A24F5A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2"/>
                </a:solidFill>
              </a:rPr>
              <a:t>基于最大流的DSP</a:t>
            </a:r>
            <a:r>
              <a:rPr lang="zh-CN" altLang="en-US" dirty="0">
                <a:solidFill>
                  <a:schemeClr val="accent2"/>
                </a:solidFill>
              </a:rPr>
              <a:t>精确算法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6B47E8-4C5C-9049-8172-1DBB37F2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0DAF5-3A16-6841-8F33-09E1F31F5CAB}" type="slidenum">
              <a:rPr kumimoji="1" lang="zh-CN" altLang="en-US" smtClean="0"/>
              <a:t>96</a:t>
            </a:fld>
            <a:endParaRPr kumimoji="1"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F07F0E5-52F9-EF4D-B794-0EF8F5B966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328953"/>
              </p:ext>
            </p:extLst>
          </p:nvPr>
        </p:nvGraphicFramePr>
        <p:xfrm>
          <a:off x="111920" y="1466982"/>
          <a:ext cx="4640262" cy="4983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文档" r:id="rId3" imgW="5651500" imgH="5943600" progId="Word.Document.12">
                  <p:embed/>
                </p:oleObj>
              </mc:Choice>
              <mc:Fallback>
                <p:oleObj name="文档" r:id="rId3" imgW="5651500" imgH="5943600" progId="Word.Document.12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4FAB21D8-1DBF-0440-8187-D1D0CB7F92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920" y="1466982"/>
                        <a:ext cx="4640262" cy="4983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1CD9FBE-EA38-9241-A5FD-C72C5A208088}"/>
              </a:ext>
            </a:extLst>
          </p:cNvPr>
          <p:cNvSpPr txBox="1"/>
          <p:nvPr/>
        </p:nvSpPr>
        <p:spPr>
          <a:xfrm>
            <a:off x="4658476" y="1832565"/>
            <a:ext cx="3783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最外圈运行</a:t>
            </a:r>
            <a:r>
              <a:rPr lang="en-US" altLang="zh-CN" sz="2000" dirty="0" err="1">
                <a:solidFill>
                  <a:srgbClr val="00B050"/>
                </a:solidFill>
              </a:rPr>
              <a:t>log</a:t>
            </a:r>
            <a:r>
              <a:rPr lang="en-US" altLang="zh-CN" sz="2000" dirty="0">
                <a:solidFill>
                  <a:srgbClr val="00B050"/>
                </a:solidFill>
              </a:rPr>
              <a:t>((m+1)n(n-1))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74A064-6043-5042-8E52-DF4AA6CA304C}"/>
              </a:ext>
            </a:extLst>
          </p:cNvPr>
          <p:cNvSpPr txBox="1"/>
          <p:nvPr/>
        </p:nvSpPr>
        <p:spPr>
          <a:xfrm>
            <a:off x="4658476" y="2615819"/>
            <a:ext cx="4119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内部每次循环是</a:t>
            </a:r>
            <a:r>
              <a:rPr lang="en-US" altLang="zh-CN" sz="2000" dirty="0"/>
              <a:t>n+2</a:t>
            </a:r>
            <a:r>
              <a:rPr lang="zh-CN" altLang="en-US" sz="2000" dirty="0"/>
              <a:t>个节点，</a:t>
            </a:r>
            <a:r>
              <a:rPr lang="en-US" altLang="zh-CN" sz="2000" dirty="0"/>
              <a:t>2m+2n</a:t>
            </a:r>
            <a:r>
              <a:rPr lang="zh-CN" altLang="en-US" sz="2000" dirty="0"/>
              <a:t>条边的图上算最大流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966CFA-9691-6C40-9B80-B59AFF8BC322}"/>
              </a:ext>
            </a:extLst>
          </p:cNvPr>
          <p:cNvSpPr txBox="1"/>
          <p:nvPr/>
        </p:nvSpPr>
        <p:spPr>
          <a:xfrm>
            <a:off x="4658476" y="3758772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最大流算法复杂度</a:t>
            </a:r>
            <a:r>
              <a:rPr lang="en-US" altLang="zh-CN" sz="2000" dirty="0" err="1"/>
              <a:t>O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mW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B13FE0-B954-C846-8470-C74CC1D7F89B}"/>
              </a:ext>
            </a:extLst>
          </p:cNvPr>
          <p:cNvSpPr txBox="1"/>
          <p:nvPr/>
        </p:nvSpPr>
        <p:spPr>
          <a:xfrm>
            <a:off x="4658476" y="4569589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所以整体复杂度</a:t>
            </a:r>
            <a:r>
              <a:rPr lang="en-US" altLang="zh-CN" sz="2000" dirty="0" err="1"/>
              <a:t>O</a:t>
            </a:r>
            <a:r>
              <a:rPr lang="en-US" altLang="zh-CN" sz="2000" dirty="0"/>
              <a:t>(</a:t>
            </a:r>
            <a:r>
              <a:rPr lang="en-US" altLang="zh-CN" sz="2000" dirty="0" err="1"/>
              <a:t>logn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mW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4C25B8-B5D7-014F-BCF9-543F022A8C59}"/>
              </a:ext>
            </a:extLst>
          </p:cNvPr>
          <p:cNvSpPr txBox="1"/>
          <p:nvPr/>
        </p:nvSpPr>
        <p:spPr>
          <a:xfrm>
            <a:off x="4627946" y="5573097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所以整体复杂度</a:t>
            </a:r>
            <a:r>
              <a:rPr lang="en-US" altLang="zh-CN" sz="2000" b="1" dirty="0" err="1">
                <a:solidFill>
                  <a:srgbClr val="00B050"/>
                </a:solidFill>
              </a:rPr>
              <a:t>O</a:t>
            </a:r>
            <a:r>
              <a:rPr lang="en-US" altLang="zh-CN" sz="2000" b="1" dirty="0">
                <a:solidFill>
                  <a:srgbClr val="00B050"/>
                </a:solidFill>
              </a:rPr>
              <a:t>(</a:t>
            </a:r>
            <a:r>
              <a:rPr lang="en-US" altLang="zh-CN" sz="2000" b="1" dirty="0" err="1">
                <a:solidFill>
                  <a:srgbClr val="00B050"/>
                </a:solidFill>
              </a:rPr>
              <a:t>logn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m</a:t>
            </a:r>
            <a:r>
              <a:rPr lang="en-US" altLang="zh-CN" sz="2000" b="1" baseline="30000" dirty="0">
                <a:solidFill>
                  <a:srgbClr val="00B050"/>
                </a:solidFill>
              </a:rPr>
              <a:t>2</a:t>
            </a:r>
            <a:r>
              <a:rPr lang="en-US" altLang="zh-CN" sz="2000" b="1" dirty="0">
                <a:solidFill>
                  <a:srgbClr val="00B050"/>
                </a:solidFill>
              </a:rPr>
              <a:t>)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A0248-169F-9E4C-9ACF-E6C3628D29B1}"/>
              </a:ext>
            </a:extLst>
          </p:cNvPr>
          <p:cNvSpPr txBox="1"/>
          <p:nvPr/>
        </p:nvSpPr>
        <p:spPr>
          <a:xfrm>
            <a:off x="6457950" y="509604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W最多为</a:t>
            </a:r>
            <a:r>
              <a:rPr lang="en-US" altLang="zh-CN" b="1" dirty="0" err="1">
                <a:solidFill>
                  <a:srgbClr val="C00000"/>
                </a:solidFill>
              </a:rPr>
              <a:t>m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913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C46746-27C1-6848-98B0-8D48D5BF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3491"/>
            <a:ext cx="7886700" cy="1325563"/>
          </a:xfrm>
        </p:spPr>
        <p:txBody>
          <a:bodyPr/>
          <a:lstStyle/>
          <a:p>
            <a:r>
              <a:rPr lang="en-US" dirty="0" err="1"/>
              <a:t>总结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FB66127-417D-0549-B229-C945072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63" y="1499054"/>
            <a:ext cx="7886700" cy="4351338"/>
          </a:xfrm>
        </p:spPr>
        <p:txBody>
          <a:bodyPr/>
          <a:lstStyle/>
          <a:p>
            <a:r>
              <a:rPr lang="en-US" dirty="0" err="1"/>
              <a:t>最大流算法</a:t>
            </a:r>
            <a:endParaRPr lang="en-US" dirty="0"/>
          </a:p>
          <a:p>
            <a:pPr lvl="1"/>
            <a:r>
              <a:rPr lang="en-US" dirty="0" err="1"/>
              <a:t>剩余网络</a:t>
            </a:r>
            <a:endParaRPr lang="en-US" dirty="0"/>
          </a:p>
          <a:p>
            <a:pPr lvl="1"/>
            <a:r>
              <a:rPr lang="en-US" dirty="0" err="1"/>
              <a:t>增广路径</a:t>
            </a:r>
            <a:endParaRPr lang="en-US" dirty="0"/>
          </a:p>
          <a:p>
            <a:pPr lvl="1"/>
            <a:r>
              <a:rPr lang="en-US" dirty="0" err="1"/>
              <a:t>增广流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最大流的应用</a:t>
            </a:r>
            <a:endParaRPr lang="en-US" dirty="0"/>
          </a:p>
          <a:p>
            <a:pPr lvl="1"/>
            <a:r>
              <a:rPr lang="en-US" dirty="0" err="1"/>
              <a:t>流量网络的构造</a:t>
            </a:r>
            <a:endParaRPr lang="en-US" dirty="0"/>
          </a:p>
          <a:p>
            <a:pPr lvl="1"/>
            <a:r>
              <a:rPr lang="en-US" dirty="0" err="1"/>
              <a:t>二分查找与最大流的组合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57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609600"/>
            <a:ext cx="8229600" cy="38862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作业：</a:t>
            </a:r>
            <a:r>
              <a:rPr lang="en-US" altLang="zh-CN" sz="2400" dirty="0"/>
              <a:t>26.1-6</a:t>
            </a:r>
            <a:r>
              <a:rPr lang="zh-CN" altLang="en-US" sz="2400" dirty="0"/>
              <a:t>， </a:t>
            </a:r>
            <a:r>
              <a:rPr lang="en-US" altLang="zh-CN" sz="2400" dirty="0"/>
              <a:t>26.2-2</a:t>
            </a:r>
            <a:r>
              <a:rPr lang="zh-CN" altLang="en-US" sz="2400" dirty="0"/>
              <a:t>，</a:t>
            </a:r>
            <a:r>
              <a:rPr lang="en-US" altLang="zh-CN" sz="2400" dirty="0"/>
              <a:t>26.2-3</a:t>
            </a:r>
            <a:r>
              <a:rPr lang="zh-CN" altLang="en-US" sz="2400" dirty="0"/>
              <a:t>，</a:t>
            </a:r>
            <a:r>
              <a:rPr lang="en-US" altLang="zh-CN" sz="2400" dirty="0"/>
              <a:t>26.2-8 26.3-2</a:t>
            </a:r>
          </a:p>
          <a:p>
            <a:endParaRPr lang="en-US" altLang="zh-CN" sz="2400" dirty="0"/>
          </a:p>
          <a:p>
            <a:r>
              <a:rPr lang="zh-CN" altLang="en-US" sz="2400" dirty="0"/>
              <a:t>上机：利用</a:t>
            </a:r>
            <a:r>
              <a:rPr lang="en-US" altLang="zh-CN" sz="2400" dirty="0"/>
              <a:t>Ford-Fulkerson</a:t>
            </a:r>
            <a:r>
              <a:rPr lang="zh-CN" altLang="en-US" sz="2400" dirty="0"/>
              <a:t>算法或</a:t>
            </a:r>
            <a:r>
              <a:rPr lang="en-US" altLang="zh-CN" sz="2400" dirty="0"/>
              <a:t>Edmonds-Karp</a:t>
            </a:r>
            <a:r>
              <a:rPr lang="zh-CN" altLang="en-US" sz="2400" dirty="0"/>
              <a:t>算法解决</a:t>
            </a:r>
            <a:r>
              <a:rPr lang="en-US" altLang="zh-CN" sz="2400" dirty="0"/>
              <a:t>disjoint paths</a:t>
            </a:r>
            <a:r>
              <a:rPr lang="zh-CN" altLang="en-US" sz="2400" dirty="0"/>
              <a:t>和</a:t>
            </a:r>
            <a:r>
              <a:rPr lang="en-US" altLang="zh-CN" sz="2400" dirty="0"/>
              <a:t>edge connectivity</a:t>
            </a:r>
            <a:r>
              <a:rPr lang="zh-CN" altLang="en-US" sz="2400" dirty="0"/>
              <a:t>问题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思考题：</a:t>
            </a:r>
            <a:r>
              <a:rPr lang="en-US" altLang="zh-CN" sz="2400" dirty="0"/>
              <a:t>26.3-4</a:t>
            </a:r>
          </a:p>
          <a:p>
            <a:r>
              <a:rPr lang="zh-CN" altLang="en-US" sz="2400" dirty="0"/>
              <a:t>阅读：</a:t>
            </a:r>
            <a:r>
              <a:rPr lang="en-US" altLang="zh-CN" sz="2400" dirty="0"/>
              <a:t> Edmonds-Karp</a:t>
            </a:r>
            <a:r>
              <a:rPr lang="zh-CN" altLang="en-US" sz="2400" dirty="0"/>
              <a:t>算法的时间复杂度证明</a:t>
            </a:r>
          </a:p>
        </p:txBody>
      </p:sp>
    </p:spTree>
    <p:extLst>
      <p:ext uri="{BB962C8B-B14F-4D97-AF65-F5344CB8AC3E}">
        <p14:creationId xmlns:p14="http://schemas.microsoft.com/office/powerpoint/2010/main" val="30916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11096</TotalTime>
  <Words>6345</Words>
  <Application>Microsoft Macintosh PowerPoint</Application>
  <PresentationFormat>全屏显示(4:3)</PresentationFormat>
  <Paragraphs>1347</Paragraphs>
  <Slides>98</Slides>
  <Notes>51</Notes>
  <HiddenSlides>7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98</vt:i4>
      </vt:variant>
    </vt:vector>
  </HeadingPairs>
  <TitlesOfParts>
    <vt:vector size="120" baseType="lpstr">
      <vt:lpstr>宋体</vt:lpstr>
      <vt:lpstr>微软雅黑</vt:lpstr>
      <vt:lpstr>Arial Unicode MS</vt:lpstr>
      <vt:lpstr>MS UI Gothic</vt:lpstr>
      <vt:lpstr>ADLaM Display</vt:lpstr>
      <vt:lpstr>Arial</vt:lpstr>
      <vt:lpstr>Arial Black</vt:lpstr>
      <vt:lpstr>Arial Rounded MT Bold</vt:lpstr>
      <vt:lpstr>Calibri</vt:lpstr>
      <vt:lpstr>Cambria</vt:lpstr>
      <vt:lpstr>Cambria Math</vt:lpstr>
      <vt:lpstr>Comic Sans MS</vt:lpstr>
      <vt:lpstr>Consolas</vt:lpstr>
      <vt:lpstr>Times New Roman</vt:lpstr>
      <vt:lpstr>Verdana</vt:lpstr>
      <vt:lpstr>Wingdings</vt:lpstr>
      <vt:lpstr>Office 主题​​</vt:lpstr>
      <vt:lpstr>Picture Publisher Image</vt:lpstr>
      <vt:lpstr>Equation</vt:lpstr>
      <vt:lpstr>Microsoft Word 97 - 2004 文档</vt:lpstr>
      <vt:lpstr>Dokument</vt:lpstr>
      <vt:lpstr>Microsoft Word 文档</vt:lpstr>
      <vt:lpstr>最大流算法</vt:lpstr>
      <vt:lpstr>目录</vt:lpstr>
      <vt:lpstr>PowerPoint 演示文稿</vt:lpstr>
      <vt:lpstr>PowerPoint 演示文稿</vt:lpstr>
      <vt:lpstr>PowerPoint 演示文稿</vt:lpstr>
      <vt:lpstr>PowerPoint 演示文稿</vt:lpstr>
      <vt:lpstr>最大流问题</vt:lpstr>
      <vt:lpstr>基本概念</vt:lpstr>
      <vt:lpstr>流的定义</vt:lpstr>
      <vt:lpstr>流的例子</vt:lpstr>
      <vt:lpstr>流的值</vt:lpstr>
      <vt:lpstr>举例:</vt:lpstr>
      <vt:lpstr>流的性质</vt:lpstr>
      <vt:lpstr>基本概念</vt:lpstr>
      <vt:lpstr>流的相消</vt:lpstr>
      <vt:lpstr>单一流向假设</vt:lpstr>
      <vt:lpstr>单一源点、汇点假设</vt:lpstr>
      <vt:lpstr>PowerPoint 演示文稿</vt:lpstr>
      <vt:lpstr>目录</vt:lpstr>
      <vt:lpstr>Ford-Fulkerson算法(1956)</vt:lpstr>
      <vt:lpstr>基本概念: 剩余网络</vt:lpstr>
      <vt:lpstr>Ford-Fulkerson算法: 剩余网络</vt:lpstr>
      <vt:lpstr>Ford-Fulkerson算法: 剩余网络</vt:lpstr>
      <vt:lpstr>Ford-Fulkerson算法:增广路径</vt:lpstr>
      <vt:lpstr>Ford-Fulkerson算法:增广路径</vt:lpstr>
      <vt:lpstr>Ford-Fulkerson算法:流增广</vt:lpstr>
      <vt:lpstr>Ford-Fulkerson算法:流增广</vt:lpstr>
      <vt:lpstr>回顾：流的定义</vt:lpstr>
      <vt:lpstr>Ford-Fulkerson算法:流增广</vt:lpstr>
      <vt:lpstr>回顾：流的值</vt:lpstr>
      <vt:lpstr>Ford-Fulkerson算法:流的值</vt:lpstr>
      <vt:lpstr>Ford-Fulkerson算法</vt:lpstr>
      <vt:lpstr>PowerPoint 演示文稿</vt:lpstr>
      <vt:lpstr>PowerPoint 演示文稿</vt:lpstr>
      <vt:lpstr>Ford-Fulkerson算法（示例）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网络流：剩余网络的初态和终态</vt:lpstr>
      <vt:lpstr>目录</vt:lpstr>
      <vt:lpstr>基本概念: 流和割</vt:lpstr>
      <vt:lpstr>跨越割的净流f(S,T)</vt:lpstr>
      <vt:lpstr>割的容量c(S,T)</vt:lpstr>
      <vt:lpstr>最小割/最小切割</vt:lpstr>
      <vt:lpstr>增广路径–例子</vt:lpstr>
      <vt:lpstr>网络流与割流量</vt:lpstr>
      <vt:lpstr>网络流量的上界</vt:lpstr>
      <vt:lpstr>最大流最小割定理</vt:lpstr>
      <vt:lpstr>最大流最小割定理</vt:lpstr>
      <vt:lpstr>最大流最小割定理</vt:lpstr>
      <vt:lpstr>最大流最小割定理</vt:lpstr>
      <vt:lpstr>Ford-Fulkerson算法分析</vt:lpstr>
      <vt:lpstr>分析</vt:lpstr>
      <vt:lpstr>PowerPoint 演示文稿</vt:lpstr>
      <vt:lpstr>目录</vt:lpstr>
      <vt:lpstr>Ford-Fulkerson 算法的问题</vt:lpstr>
      <vt:lpstr> 回顾基本概念: 剩余网络</vt:lpstr>
      <vt:lpstr>Ford-Fulkerson 算法的问题</vt:lpstr>
      <vt:lpstr>Ford-Fulkerson 算法的问题</vt:lpstr>
      <vt:lpstr>Ford-Fulkerson 算法的问题</vt:lpstr>
      <vt:lpstr>The Edmonds-Karp Algorithm</vt:lpstr>
      <vt:lpstr>The Edmonds-Karp Algorithm - example</vt:lpstr>
      <vt:lpstr>网络流</vt:lpstr>
      <vt:lpstr>最大流算法：</vt:lpstr>
      <vt:lpstr>目录</vt:lpstr>
      <vt:lpstr>网络流</vt:lpstr>
      <vt:lpstr>最大流算法应用</vt:lpstr>
      <vt:lpstr>最大二分匹配</vt:lpstr>
      <vt:lpstr>匹配</vt:lpstr>
      <vt:lpstr>极大匹配，最大匹配</vt:lpstr>
      <vt:lpstr>极大匹配，最大匹配</vt:lpstr>
      <vt:lpstr>极大匹配，最大匹配</vt:lpstr>
      <vt:lpstr>最大匹配问题解法</vt:lpstr>
      <vt:lpstr>对应的最大流问题</vt:lpstr>
      <vt:lpstr>PowerPoint 演示文稿</vt:lpstr>
      <vt:lpstr>二部图匹配 v.s. 最大流</vt:lpstr>
      <vt:lpstr>max |f| = max |M|?</vt:lpstr>
      <vt:lpstr>Example</vt:lpstr>
      <vt:lpstr>最密子图查找</vt:lpstr>
      <vt:lpstr>基于最大流查找最稠密子图的精确算法</vt:lpstr>
      <vt:lpstr>基于最大流的DSP精确算法</vt:lpstr>
      <vt:lpstr>基于最大流的DSP精确算法</vt:lpstr>
      <vt:lpstr>基于最大流的DSP精确算法</vt:lpstr>
      <vt:lpstr>基于最大流的DSP精确算法</vt:lpstr>
      <vt:lpstr>基于最大流的DSP精确算法</vt:lpstr>
      <vt:lpstr>基于最大流的DSP精确算法</vt:lpstr>
      <vt:lpstr>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峰 张</dc:creator>
  <cp:lastModifiedBy>Yongcai Wang</cp:lastModifiedBy>
  <cp:revision>491</cp:revision>
  <dcterms:created xsi:type="dcterms:W3CDTF">2017-10-09T06:50:29Z</dcterms:created>
  <dcterms:modified xsi:type="dcterms:W3CDTF">2024-05-28T00:52:35Z</dcterms:modified>
</cp:coreProperties>
</file>